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25"/>
  </p:notesMasterIdLst>
  <p:sldIdLst>
    <p:sldId id="256" r:id="rId5"/>
    <p:sldId id="259" r:id="rId6"/>
    <p:sldId id="261" r:id="rId7"/>
    <p:sldId id="264" r:id="rId8"/>
    <p:sldId id="262" r:id="rId9"/>
    <p:sldId id="263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65" r:id="rId18"/>
    <p:sldId id="266" r:id="rId19"/>
    <p:sldId id="270" r:id="rId20"/>
    <p:sldId id="274" r:id="rId21"/>
    <p:sldId id="276" r:id="rId22"/>
    <p:sldId id="275" r:id="rId23"/>
    <p:sldId id="287" r:id="rId2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55422" autoAdjust="0"/>
  </p:normalViewPr>
  <p:slideViewPr>
    <p:cSldViewPr snapToGrid="0" snapToObjects="1">
      <p:cViewPr varScale="1">
        <p:scale>
          <a:sx n="107" d="100"/>
          <a:sy n="107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1BB5-700B-46A6-9F38-AD50DC7746A0}" type="datetimeFigureOut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81196-71B6-4C22-85A7-734BA49379F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2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1196-71B6-4C22-85A7-734BA49379F1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3141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1196-71B6-4C22-85A7-734BA49379F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14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1196-71B6-4C22-85A7-734BA49379F1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205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1196-71B6-4C22-85A7-734BA49379F1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271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1196-71B6-4C22-85A7-734BA49379F1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03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altLang="nb-NO" sz="1800" dirty="0" smtClean="0"/>
              <a:t>Sluttmøtet er revisor sitt møte</a:t>
            </a:r>
          </a:p>
          <a:p>
            <a:r>
              <a:rPr lang="nb-NO" altLang="nb-NO" sz="1800" dirty="0" smtClean="0"/>
              <a:t>Cirka 30 min. </a:t>
            </a:r>
          </a:p>
          <a:p>
            <a:r>
              <a:rPr lang="nb-NO" altLang="nb-NO" sz="1800" dirty="0" smtClean="0"/>
              <a:t>Avvik må ha </a:t>
            </a:r>
            <a:r>
              <a:rPr lang="nb-NO" altLang="nb-NO" sz="1800" u="sng" dirty="0" smtClean="0"/>
              <a:t>vasstette</a:t>
            </a:r>
            <a:r>
              <a:rPr lang="nb-NO" altLang="nb-NO" sz="1800" dirty="0" smtClean="0"/>
              <a:t> bevis</a:t>
            </a:r>
          </a:p>
          <a:p>
            <a:r>
              <a:rPr lang="nb-NO" altLang="nb-NO" sz="1800" dirty="0" smtClean="0"/>
              <a:t>Skap aksept for avvika og faktiske forhold</a:t>
            </a:r>
          </a:p>
          <a:p>
            <a:r>
              <a:rPr lang="nb-NO" altLang="nb-NO" sz="1800" dirty="0" smtClean="0"/>
              <a:t>Skap forståelse for ansvar  </a:t>
            </a:r>
            <a:br>
              <a:rPr lang="nb-NO" altLang="nb-NO" sz="1800" dirty="0" smtClean="0"/>
            </a:br>
            <a:endParaRPr lang="nb-NO" altLang="nb-NO" sz="1800" dirty="0" smtClean="0"/>
          </a:p>
          <a:p>
            <a:pPr>
              <a:buFontTx/>
              <a:buNone/>
            </a:pPr>
            <a:r>
              <a:rPr lang="nb-NO" altLang="nb-NO" sz="1800" b="1" dirty="0" smtClean="0"/>
              <a:t>Husk: Krav - funn - bevis</a:t>
            </a:r>
          </a:p>
          <a:p>
            <a:r>
              <a:rPr lang="nb-NO" altLang="nb-NO" sz="1800" dirty="0" smtClean="0"/>
              <a:t> </a:t>
            </a:r>
          </a:p>
          <a:p>
            <a:endParaRPr lang="nb-NO" altLang="nb-NO" sz="1800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1196-71B6-4C22-85A7-734BA49379F1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8172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1196-71B6-4C22-85A7-734BA49379F1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2273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C81196-71B6-4C22-85A7-734BA49379F1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0161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C81196-71B6-4C22-85A7-734BA49379F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430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82EE02C8-94DC-504A-9290-29BBC47635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DA51-051C-4EFD-BA13-5A9E2560EDB7}" type="datetime1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56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C973-09A8-4054-A50F-66A255D70067}" type="datetime1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15A38543-F334-5141-BE07-549A4AA9D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B8866-DFD8-461A-9422-05C2E9412200}" type="datetime1">
              <a:rPr lang="nb-NO" smtClean="0"/>
              <a:t>02.04.2019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688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E3459-42EF-4D1A-9BDF-C01D7CE5549C}" type="datetime1">
              <a:rPr lang="nb-NO" smtClean="0"/>
              <a:t>02.04.2019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4ECAEA5-43DC-5F48-9908-ADA1B9F6D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7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57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2E39-3200-4CD5-9C46-BD1A304BCA3B}" type="datetime1">
              <a:rPr lang="nb-NO" smtClean="0"/>
              <a:t>02.04.2019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372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08C64-EF96-4C55-9AF0-AF90063BBA58}" type="datetime1">
              <a:rPr lang="nb-NO" smtClean="0"/>
              <a:t>02.04.2019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3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33324-F4B1-4E5F-A4C8-18393E21C42C}" type="datetime1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821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2ED2D-CBFC-486B-B969-A854089F7D94}" type="datetime1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178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A9971-7EDA-4990-B4AD-01CF95F16ADB}" type="datetime1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846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E153C832-2D45-9242-963F-DAE9C7CFED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5B06-D5B2-4214-9C19-DB866534BB76}" type="datetime1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3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06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BE84B-FE83-4DC3-BAE4-90171C9235B4}" type="datetime1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457C1FD1-C72D-B941-8128-0E8368527E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8" y="548094"/>
            <a:ext cx="2719754" cy="3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7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C331E2E6-91A3-6B4D-81C7-7604413B3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187F5-5BDD-461E-8C56-4A811103336C}" type="datetime1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C9D6672D-8C6A-0C4F-88CF-81912731AD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3945-79DA-4E54-B7B8-E5D2885E0BC8}" type="datetime1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CEDC1AD7-92DB-5F4A-8201-0489762539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65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8613B-8875-4E52-9A43-ABB03A8E630E}" type="datetime1">
              <a:rPr lang="nb-NO" smtClean="0"/>
              <a:t>02.04.2019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24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0C98-46A9-416E-A5D9-CC5AD461F25D}" type="datetime1">
              <a:rPr lang="nb-NO" smtClean="0"/>
              <a:t>02.04.2019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87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5F97-186B-4130-A595-BAA7074170B7}" type="datetime1">
              <a:rPr lang="nb-NO" smtClean="0"/>
              <a:t>02.04.2019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606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5B4DF2-A0F8-884E-8DBE-7712307E70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82895-2A72-4762-8AA0-45E7040A9A56}" type="datetime1">
              <a:rPr lang="nb-NO" smtClean="0"/>
              <a:t>02.04.2019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3B7D5AD-47C6-DB46-AAD0-77F1DAC4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3EAFA3-513F-8C48-BD2F-0A1A89FB5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695DCA-5B5F-BF40-B86F-07FE2608D712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B372F43A-4749-7645-AEEC-2D18E5808714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76AF080-B774-114D-B737-B407AAFF18F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8" y="6466366"/>
            <a:ext cx="1506647" cy="17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4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6" r:id="rId3"/>
    <p:sldLayoutId id="2147483677" r:id="rId4"/>
    <p:sldLayoutId id="2147483665" r:id="rId5"/>
    <p:sldLayoutId id="2147483678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qshmr/cgi-bin/document.pl?pid=hmr&amp;DocumentID=26764&amp;UnitID=12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id=66222C1E1BFDC058DC6B302E03CD1582A950D0B0&amp;thid=OIP.Nx0sOwQWI7b0ymOayaTBTAHaF6&amp;mediaurl=http://www.huseierne.no/globalassets/hus-og-bolig-temabilder/juss/norges-lover.jpg&amp;exph=1479&amp;expw=1850&amp;q=norsk+lov&amp;selectedindex=8&amp;adlt=strict&amp;ajaxhist=0&amp;vt=0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Ingebjorg.Ellingvag.Knutsen@helse-mr.n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11932-E3CC-1340-883B-F1A631B02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Velkommen til kurs i internrevisjon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22566960-F4E5-9B4D-8874-59FC546A2A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Fagavdelinga HMR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019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innretningar på internrevisjonen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2281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altLang="nb-NO" b="1" dirty="0"/>
              <a:t>Horisontal revisjon</a:t>
            </a:r>
          </a:p>
          <a:p>
            <a:pPr marL="0" indent="0">
              <a:buNone/>
            </a:pPr>
            <a:endParaRPr lang="nb-NO" altLang="nb-NO" sz="1050" dirty="0"/>
          </a:p>
          <a:p>
            <a:pPr marL="0" indent="0">
              <a:buNone/>
            </a:pPr>
            <a:r>
              <a:rPr lang="nb-NO" altLang="nb-NO" sz="2400" dirty="0"/>
              <a:t>Gjennomgang av eitt element i kvalitetssystemet.</a:t>
            </a:r>
          </a:p>
          <a:p>
            <a:pPr marL="0" indent="0">
              <a:buNone/>
            </a:pPr>
            <a:endParaRPr lang="nb-NO" altLang="nb-NO" sz="2400" i="1" dirty="0"/>
          </a:p>
          <a:p>
            <a:pPr marL="0" indent="0">
              <a:buNone/>
            </a:pPr>
            <a:r>
              <a:rPr lang="nb-NO" altLang="nb-NO" sz="2400" i="1" dirty="0" smtClean="0"/>
              <a:t>Døme:</a:t>
            </a:r>
            <a:endParaRPr lang="nb-NO" altLang="nb-NO" sz="2400" i="1" dirty="0"/>
          </a:p>
          <a:p>
            <a:pPr marL="0" indent="0">
              <a:buFontTx/>
              <a:buChar char="-"/>
            </a:pPr>
            <a:r>
              <a:rPr lang="nb-NO" altLang="nb-NO" sz="2400" i="1" dirty="0"/>
              <a:t> Melding og bruk av meldeportalen, læring  </a:t>
            </a:r>
          </a:p>
          <a:p>
            <a:pPr marL="0" indent="0">
              <a:buFontTx/>
              <a:buChar char="-"/>
            </a:pPr>
            <a:r>
              <a:rPr lang="nb-NO" altLang="nb-NO" sz="2400" i="1" dirty="0"/>
              <a:t> Kompetanseportalen, kompetanseplaner </a:t>
            </a:r>
            <a:r>
              <a:rPr lang="nb-NO" altLang="nb-NO" sz="2400" i="1" dirty="0" err="1"/>
              <a:t>osv</a:t>
            </a:r>
            <a:endParaRPr lang="nb-NO" altLang="nb-NO" sz="2400" i="1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385" y="2396359"/>
            <a:ext cx="4477148" cy="2459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6820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innretningar på internrevisjonen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nb-NO" altLang="nb-NO" b="1" dirty="0"/>
              <a:t>Vertikal revisjon</a:t>
            </a:r>
          </a:p>
          <a:p>
            <a:pPr marL="0" indent="0">
              <a:buFontTx/>
              <a:buNone/>
            </a:pPr>
            <a:endParaRPr lang="nb-NO" altLang="nb-NO" sz="1400" dirty="0"/>
          </a:p>
          <a:p>
            <a:pPr marL="0" indent="0">
              <a:buFontTx/>
              <a:buNone/>
            </a:pPr>
            <a:r>
              <a:rPr lang="nb-NO" altLang="nb-NO" dirty="0"/>
              <a:t>Gjennomgang av arbeidet tilknytta ein prosess frå start til slutt.</a:t>
            </a:r>
            <a:endParaRPr lang="nb-NO" altLang="nb-NO" i="1" dirty="0"/>
          </a:p>
          <a:p>
            <a:pPr marL="0" indent="0">
              <a:buFontTx/>
              <a:buNone/>
            </a:pPr>
            <a:endParaRPr lang="nb-NO" altLang="nb-NO" sz="1800" i="1" dirty="0"/>
          </a:p>
          <a:p>
            <a:pPr marL="0" indent="0">
              <a:buFontTx/>
              <a:buNone/>
            </a:pPr>
            <a:r>
              <a:rPr lang="nb-NO" altLang="nb-NO" i="1" u="sng" dirty="0" smtClean="0"/>
              <a:t>Døme:</a:t>
            </a:r>
            <a:endParaRPr lang="nb-NO" altLang="nb-NO" i="1" u="sng" dirty="0"/>
          </a:p>
          <a:p>
            <a:pPr marL="0" indent="0">
              <a:buFontTx/>
              <a:buChar char="-"/>
            </a:pPr>
            <a:r>
              <a:rPr lang="nb-NO" altLang="nb-NO" i="1" dirty="0"/>
              <a:t> Fra bestilling til levering (</a:t>
            </a:r>
            <a:r>
              <a:rPr lang="nb-NO" altLang="nb-NO" i="1" dirty="0" err="1"/>
              <a:t>f.eks</a:t>
            </a:r>
            <a:r>
              <a:rPr lang="nb-NO" altLang="nb-NO" i="1" dirty="0"/>
              <a:t> av mat)</a:t>
            </a:r>
          </a:p>
          <a:p>
            <a:pPr marL="0" indent="0">
              <a:buFontTx/>
              <a:buChar char="-"/>
            </a:pPr>
            <a:r>
              <a:rPr lang="nb-NO" altLang="nb-NO" i="1" dirty="0"/>
              <a:t> eit sårstell</a:t>
            </a:r>
          </a:p>
          <a:p>
            <a:pPr marL="0" indent="0">
              <a:buFontTx/>
              <a:buChar char="-"/>
            </a:pPr>
            <a:r>
              <a:rPr lang="nb-NO" altLang="nb-NO" i="1" dirty="0"/>
              <a:t> medikamentutlevering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205" y="3264777"/>
            <a:ext cx="4126953" cy="2912186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552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Ulike innretningar på internrevisjonen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1" y="1825625"/>
            <a:ext cx="6004034" cy="4351338"/>
          </a:xfrm>
        </p:spPr>
        <p:txBody>
          <a:bodyPr>
            <a:normAutofit/>
          </a:bodyPr>
          <a:lstStyle/>
          <a:p>
            <a:r>
              <a:rPr lang="nb-NO" altLang="nb-NO" b="1" dirty="0" smtClean="0"/>
              <a:t>Intervju </a:t>
            </a:r>
          </a:p>
          <a:p>
            <a:endParaRPr lang="nb-NO" altLang="nb-NO" b="1" dirty="0" smtClean="0"/>
          </a:p>
          <a:p>
            <a:r>
              <a:rPr lang="nb-NO" altLang="nb-NO" b="1" dirty="0" smtClean="0"/>
              <a:t>Synfaring</a:t>
            </a:r>
          </a:p>
          <a:p>
            <a:pPr marL="0" indent="0">
              <a:buNone/>
            </a:pPr>
            <a:endParaRPr lang="nb-NO" altLang="nb-NO" b="1" dirty="0"/>
          </a:p>
          <a:p>
            <a:r>
              <a:rPr lang="nb-NO" altLang="nb-NO" b="1" dirty="0" smtClean="0"/>
              <a:t>Dokumentgjennomgang</a:t>
            </a:r>
            <a:endParaRPr lang="nb-NO" altLang="nb-NO" sz="1400" dirty="0"/>
          </a:p>
          <a:p>
            <a:pPr marL="0" indent="0">
              <a:buFontTx/>
              <a:buNone/>
            </a:pPr>
            <a:r>
              <a:rPr lang="nb-NO" altLang="nb-NO" sz="1200" dirty="0"/>
              <a:t>Gjennomgang av tilsendt/framskaffa </a:t>
            </a:r>
            <a:r>
              <a:rPr lang="nb-NO" altLang="nb-NO" sz="1200" dirty="0" smtClean="0"/>
              <a:t>dokumentasjon</a:t>
            </a:r>
            <a:endParaRPr lang="nb-NO" altLang="nb-NO" sz="1200" i="1" dirty="0"/>
          </a:p>
          <a:p>
            <a:pPr marL="0" indent="0">
              <a:buFontTx/>
              <a:buNone/>
            </a:pPr>
            <a:r>
              <a:rPr lang="nb-NO" altLang="nb-NO" sz="1200" i="1" dirty="0"/>
              <a:t>Eksempel: </a:t>
            </a:r>
            <a:br>
              <a:rPr lang="nb-NO" altLang="nb-NO" sz="1200" i="1" dirty="0"/>
            </a:br>
            <a:r>
              <a:rPr lang="nb-NO" altLang="nb-NO" sz="1200" i="1" dirty="0"/>
              <a:t>Helsetilsynet sin revisjon av </a:t>
            </a:r>
            <a:r>
              <a:rPr lang="nb-NO" altLang="nb-NO" sz="1200" i="1" dirty="0" err="1"/>
              <a:t>blodbankane</a:t>
            </a:r>
            <a:r>
              <a:rPr lang="nb-NO" altLang="nb-NO" sz="1200" i="1" dirty="0"/>
              <a:t> i 2010</a:t>
            </a:r>
          </a:p>
          <a:p>
            <a:pPr marL="0" indent="0">
              <a:buFontTx/>
              <a:buNone/>
            </a:pPr>
            <a:r>
              <a:rPr lang="nb-NO" altLang="nb-NO" sz="1200" i="1" dirty="0"/>
              <a:t>og </a:t>
            </a:r>
            <a:r>
              <a:rPr lang="nb-NO" altLang="nb-NO" sz="1200" i="1" dirty="0">
                <a:hlinkClick r:id="rId3"/>
              </a:rPr>
              <a:t>«Revisjonsrapport fagavdelinga – brannvern</a:t>
            </a:r>
            <a:r>
              <a:rPr lang="nb-NO" altLang="nb-NO" sz="1200" i="1" dirty="0"/>
              <a:t>». </a:t>
            </a:r>
          </a:p>
          <a:p>
            <a:pPr marL="0" indent="0">
              <a:buNone/>
            </a:pPr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6473" y="2380593"/>
            <a:ext cx="4623072" cy="3077232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5308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113" y="20498"/>
            <a:ext cx="3237844" cy="201481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Roller i internrevisjon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Føretaksnivå</a:t>
            </a:r>
          </a:p>
          <a:p>
            <a:pPr marL="914400" lvl="2" indent="0">
              <a:buNone/>
            </a:pPr>
            <a:r>
              <a:rPr lang="nb-NO" dirty="0" smtClean="0"/>
              <a:t>KPU har ansvar for at det årleg vert utarbeida eit rettleiande internrevisjonsprogram</a:t>
            </a:r>
          </a:p>
          <a:p>
            <a:pPr marL="0" indent="0">
              <a:buNone/>
            </a:pPr>
            <a:r>
              <a:rPr lang="nb-NO" dirty="0" smtClean="0"/>
              <a:t>Klinikknivå</a:t>
            </a:r>
          </a:p>
          <a:p>
            <a:pPr marL="914400" lvl="2" indent="0">
              <a:buNone/>
            </a:pPr>
            <a:r>
              <a:rPr lang="nb-NO" dirty="0" smtClean="0"/>
              <a:t>Eige internrevisjonsprogram</a:t>
            </a:r>
          </a:p>
          <a:p>
            <a:pPr marL="914400" lvl="2" indent="0">
              <a:buNone/>
            </a:pPr>
            <a:r>
              <a:rPr lang="nb-NO" dirty="0" smtClean="0"/>
              <a:t>Internrevisjonrevisjonslag</a:t>
            </a:r>
          </a:p>
          <a:p>
            <a:pPr marL="0" indent="0">
              <a:buNone/>
            </a:pPr>
            <a:r>
              <a:rPr lang="nb-NO" dirty="0" smtClean="0"/>
              <a:t>Hovudrevisor</a:t>
            </a:r>
            <a:endParaRPr lang="nb-NO" dirty="0"/>
          </a:p>
          <a:p>
            <a:pPr marL="914400" lvl="2" indent="0">
              <a:buNone/>
            </a:pPr>
            <a:r>
              <a:rPr lang="nb-NO" dirty="0" smtClean="0"/>
              <a:t>Lede </a:t>
            </a:r>
            <a:r>
              <a:rPr lang="nb-NO" dirty="0"/>
              <a:t>planlegginga av kvalitetsrevisjonen</a:t>
            </a:r>
          </a:p>
          <a:p>
            <a:pPr marL="914400" lvl="2" indent="0" hangingPunct="0">
              <a:buNone/>
            </a:pPr>
            <a:r>
              <a:rPr lang="nb-NO" dirty="0" smtClean="0"/>
              <a:t>Sørgje </a:t>
            </a:r>
            <a:r>
              <a:rPr lang="nb-NO" dirty="0"/>
              <a:t>for at det blir sendt ut revisjonsvarsel</a:t>
            </a:r>
          </a:p>
          <a:p>
            <a:pPr marL="914400" lvl="2" indent="0" hangingPunct="0">
              <a:buNone/>
            </a:pPr>
            <a:r>
              <a:rPr lang="nb-NO" dirty="0" smtClean="0"/>
              <a:t>Fordele </a:t>
            </a:r>
            <a:r>
              <a:rPr lang="nb-NO" dirty="0"/>
              <a:t>oppgåver i revisjonslaget dersom det er fleire med</a:t>
            </a:r>
          </a:p>
          <a:p>
            <a:pPr marL="914400" lvl="2" indent="0" hangingPunct="0">
              <a:buNone/>
            </a:pPr>
            <a:r>
              <a:rPr lang="nb-NO" dirty="0" smtClean="0"/>
              <a:t>Leie </a:t>
            </a:r>
            <a:r>
              <a:rPr lang="nb-NO" dirty="0"/>
              <a:t>gjennomføringa av revisjonen</a:t>
            </a:r>
          </a:p>
          <a:p>
            <a:pPr marL="914400" lvl="2" indent="0" hangingPunct="0">
              <a:buNone/>
            </a:pPr>
            <a:r>
              <a:rPr lang="nb-NO" dirty="0" smtClean="0"/>
              <a:t>Skrive </a:t>
            </a:r>
            <a:r>
              <a:rPr lang="nb-NO" dirty="0"/>
              <a:t>og sende ut revisjonsrapportar</a:t>
            </a:r>
          </a:p>
          <a:p>
            <a:pPr marL="914400" lvl="2" indent="0" hangingPunct="0">
              <a:buNone/>
            </a:pPr>
            <a:r>
              <a:rPr lang="nb-NO" dirty="0" smtClean="0"/>
              <a:t>Innhente </a:t>
            </a:r>
            <a:r>
              <a:rPr lang="nb-NO" dirty="0"/>
              <a:t>fagrevisor ved behov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629400" y="1819275"/>
            <a:ext cx="492672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/>
              <a:t>Ev medrevisor</a:t>
            </a:r>
          </a:p>
          <a:p>
            <a:pPr marL="457200" lvl="1" indent="0">
              <a:buNone/>
            </a:pPr>
            <a:r>
              <a:rPr lang="nb-NO" dirty="0" smtClean="0"/>
              <a:t>Delta i planlegging og gjennomføring</a:t>
            </a:r>
          </a:p>
          <a:p>
            <a:pPr marL="457200" lvl="1" indent="0">
              <a:buNone/>
            </a:pPr>
            <a:r>
              <a:rPr lang="nb-NO" dirty="0" smtClean="0"/>
              <a:t>Utføre oppgåver delegert frå </a:t>
            </a:r>
            <a:r>
              <a:rPr lang="nb-NO" dirty="0" err="1" smtClean="0"/>
              <a:t>hovudrevisor</a:t>
            </a: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Revisjonslaget</a:t>
            </a:r>
          </a:p>
          <a:p>
            <a:pPr marL="457200" lvl="1" indent="0">
              <a:buNone/>
            </a:pPr>
            <a:r>
              <a:rPr lang="nb-NO" dirty="0" smtClean="0"/>
              <a:t>Hovudrevisor, medrevisor og ev fagrevisor utgjer revisjonslaget.</a:t>
            </a:r>
          </a:p>
          <a:p>
            <a:pPr marL="0" indent="0">
              <a:buNone/>
            </a:pPr>
            <a:r>
              <a:rPr lang="nb-NO" dirty="0" smtClean="0"/>
              <a:t>Revidert part</a:t>
            </a:r>
          </a:p>
          <a:p>
            <a:pPr marL="457200" lvl="1" indent="0" hangingPunct="0">
              <a:buNone/>
            </a:pPr>
            <a:r>
              <a:rPr lang="nn-NO" dirty="0"/>
              <a:t>Revidert part skal legge til rette for revisjonen ved </a:t>
            </a:r>
            <a:r>
              <a:rPr lang="nn-NO" dirty="0" smtClean="0"/>
              <a:t>å:</a:t>
            </a:r>
          </a:p>
          <a:p>
            <a:pPr lvl="2" hangingPunct="0"/>
            <a:r>
              <a:rPr lang="nn-NO" dirty="0" smtClean="0"/>
              <a:t>Informere </a:t>
            </a:r>
            <a:r>
              <a:rPr lang="nn-NO" dirty="0"/>
              <a:t>dei som blir ein del av </a:t>
            </a:r>
            <a:r>
              <a:rPr lang="nn-NO" dirty="0" smtClean="0"/>
              <a:t>revisjonen</a:t>
            </a:r>
          </a:p>
          <a:p>
            <a:pPr lvl="2" hangingPunct="0"/>
            <a:r>
              <a:rPr lang="nn-NO" dirty="0" smtClean="0"/>
              <a:t>Levere </a:t>
            </a:r>
            <a:r>
              <a:rPr lang="nn-NO" dirty="0"/>
              <a:t>etterspurte dokument til </a:t>
            </a:r>
            <a:r>
              <a:rPr lang="nn-NO" dirty="0" smtClean="0"/>
              <a:t>hovudrevisor</a:t>
            </a:r>
          </a:p>
          <a:p>
            <a:pPr lvl="2" hangingPunct="0"/>
            <a:r>
              <a:rPr lang="nn-NO" dirty="0" smtClean="0"/>
              <a:t>Klargjere ev </a:t>
            </a:r>
            <a:r>
              <a:rPr lang="nn-NO" dirty="0"/>
              <a:t>møterom til disposisjon for </a:t>
            </a:r>
            <a:r>
              <a:rPr lang="nn-NO" dirty="0" smtClean="0"/>
              <a:t>revisjonslaget</a:t>
            </a:r>
          </a:p>
          <a:p>
            <a:pPr lvl="2" hangingPunct="0"/>
            <a:r>
              <a:rPr lang="nn-NO" dirty="0" smtClean="0"/>
              <a:t>Være </a:t>
            </a:r>
            <a:r>
              <a:rPr lang="nn-NO" dirty="0"/>
              <a:t>tilgjengeleg for revisjonslaget under revisjonen</a:t>
            </a:r>
          </a:p>
          <a:p>
            <a:pPr marL="914400" lvl="2" indent="0">
              <a:buNone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419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Internrevisjonsprosessen</a:t>
            </a:r>
            <a:endParaRPr lang="nb-NO" dirty="0"/>
          </a:p>
        </p:txBody>
      </p:sp>
      <p:sp>
        <p:nvSpPr>
          <p:cNvPr id="4" name="Rektangel 3"/>
          <p:cNvSpPr/>
          <p:nvPr/>
        </p:nvSpPr>
        <p:spPr>
          <a:xfrm>
            <a:off x="969818" y="1690688"/>
            <a:ext cx="1773382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1. </a:t>
            </a:r>
            <a:r>
              <a:rPr lang="nb-NO" sz="1600" dirty="0" smtClean="0"/>
              <a:t>Planlegging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3577937" y="1690688"/>
            <a:ext cx="1773382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2. Forberedelse</a:t>
            </a:r>
            <a:endParaRPr lang="nb-NO" sz="1600" dirty="0"/>
          </a:p>
        </p:txBody>
      </p:sp>
      <p:sp>
        <p:nvSpPr>
          <p:cNvPr id="6" name="Rektangel 5"/>
          <p:cNvSpPr/>
          <p:nvPr/>
        </p:nvSpPr>
        <p:spPr>
          <a:xfrm>
            <a:off x="6186056" y="1690688"/>
            <a:ext cx="1773382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3. Gjennomføring</a:t>
            </a:r>
            <a:endParaRPr lang="nb-NO" sz="1600" dirty="0"/>
          </a:p>
        </p:txBody>
      </p:sp>
      <p:sp>
        <p:nvSpPr>
          <p:cNvPr id="7" name="Rektangel 6"/>
          <p:cNvSpPr/>
          <p:nvPr/>
        </p:nvSpPr>
        <p:spPr>
          <a:xfrm>
            <a:off x="8783782" y="1690688"/>
            <a:ext cx="1773382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dirty="0" smtClean="0"/>
              <a:t>4. Rapportering</a:t>
            </a:r>
            <a:endParaRPr lang="nb-NO" sz="1600" dirty="0"/>
          </a:p>
        </p:txBody>
      </p:sp>
      <p:sp>
        <p:nvSpPr>
          <p:cNvPr id="8" name="Pil høyre 7"/>
          <p:cNvSpPr/>
          <p:nvPr/>
        </p:nvSpPr>
        <p:spPr>
          <a:xfrm>
            <a:off x="2954481" y="1919287"/>
            <a:ext cx="401782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9" name="Pil høyre 8"/>
          <p:cNvSpPr/>
          <p:nvPr/>
        </p:nvSpPr>
        <p:spPr>
          <a:xfrm>
            <a:off x="5604165" y="1919287"/>
            <a:ext cx="401782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0" name="Pil høyre 9"/>
          <p:cNvSpPr/>
          <p:nvPr/>
        </p:nvSpPr>
        <p:spPr>
          <a:xfrm>
            <a:off x="8156865" y="1912792"/>
            <a:ext cx="401782" cy="4294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3603914" y="2799048"/>
            <a:ext cx="1773382" cy="55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Revisjonsplan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3603914" y="3492423"/>
            <a:ext cx="1773382" cy="526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Revisjonsvarsel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3617766" y="4170658"/>
            <a:ext cx="1773382" cy="55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Samle dokumentasjon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3617766" y="4864033"/>
            <a:ext cx="1773382" cy="526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Utarbeide sjekklister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969818" y="2826760"/>
            <a:ext cx="1773382" cy="526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Revisjonsprogram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208564" y="2785188"/>
            <a:ext cx="1773382" cy="55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Åpningsmøte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1" name="Rektangel 20"/>
          <p:cNvSpPr/>
          <p:nvPr/>
        </p:nvSpPr>
        <p:spPr>
          <a:xfrm>
            <a:off x="6208564" y="3478563"/>
            <a:ext cx="1773382" cy="526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Intervju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2" name="Rektangel 21"/>
          <p:cNvSpPr/>
          <p:nvPr/>
        </p:nvSpPr>
        <p:spPr>
          <a:xfrm>
            <a:off x="6222416" y="4156798"/>
            <a:ext cx="1773382" cy="55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Befaring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6222416" y="4850173"/>
            <a:ext cx="1773382" cy="526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Konklusjon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4" name="Rektangel 23"/>
          <p:cNvSpPr/>
          <p:nvPr/>
        </p:nvSpPr>
        <p:spPr>
          <a:xfrm>
            <a:off x="6222416" y="5515836"/>
            <a:ext cx="1773382" cy="526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Avsluttende møte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8799372" y="2757483"/>
            <a:ext cx="1773382" cy="55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Rapport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6" name="Rektangel 25"/>
          <p:cNvSpPr/>
          <p:nvPr/>
        </p:nvSpPr>
        <p:spPr>
          <a:xfrm>
            <a:off x="8799372" y="3450858"/>
            <a:ext cx="1773382" cy="526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Tiltak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27" name="Rektangel 26"/>
          <p:cNvSpPr/>
          <p:nvPr/>
        </p:nvSpPr>
        <p:spPr>
          <a:xfrm>
            <a:off x="8813224" y="4129093"/>
            <a:ext cx="1773382" cy="553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dirty="0" smtClean="0">
                <a:solidFill>
                  <a:schemeClr val="tx1"/>
                </a:solidFill>
              </a:rPr>
              <a:t>Oppfølging</a:t>
            </a:r>
            <a:endParaRPr lang="nb-NO" sz="1400" dirty="0">
              <a:solidFill>
                <a:schemeClr val="tx1"/>
              </a:solidFill>
            </a:endParaRP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1670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1. Planlegging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478981" y="2671947"/>
            <a:ext cx="2874817" cy="3505015"/>
          </a:xfrm>
        </p:spPr>
        <p:txBody>
          <a:bodyPr>
            <a:normAutofit/>
          </a:bodyPr>
          <a:lstStyle/>
          <a:p>
            <a:r>
              <a:rPr lang="nb-NO" altLang="nb-NO" sz="2000" dirty="0" smtClean="0"/>
              <a:t>Rettleiande internrevisjonsprogram 2019</a:t>
            </a:r>
          </a:p>
          <a:p>
            <a:r>
              <a:rPr lang="nb-NO" altLang="nb-NO" sz="2000" dirty="0" err="1" smtClean="0"/>
              <a:t>Klinikkvis</a:t>
            </a:r>
            <a:r>
              <a:rPr lang="nb-NO" altLang="nb-NO" sz="2000" dirty="0" smtClean="0"/>
              <a:t> Internrevisjonsprogram</a:t>
            </a:r>
            <a:endParaRPr lang="nb-NO" altLang="nb-NO" sz="2000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8981" y="304192"/>
            <a:ext cx="3450736" cy="1877126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383101" y="444852"/>
            <a:ext cx="1034032" cy="1157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987" y="1690687"/>
            <a:ext cx="3371483" cy="43928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65" y="1547960"/>
            <a:ext cx="3379119" cy="4342201"/>
          </a:xfrm>
          <a:prstGeom prst="rect">
            <a:avLst/>
          </a:prstGeom>
        </p:spPr>
      </p:pic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10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81" y="1531918"/>
            <a:ext cx="1814207" cy="236140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2.Førebuing </a:t>
            </a:r>
            <a:endParaRPr lang="nb-NO" dirty="0"/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3996865" y="1851139"/>
            <a:ext cx="6556168" cy="4351338"/>
          </a:xfrm>
        </p:spPr>
        <p:txBody>
          <a:bodyPr>
            <a:normAutofit fontScale="85000" lnSpcReduction="20000"/>
          </a:bodyPr>
          <a:lstStyle/>
          <a:p>
            <a:r>
              <a:rPr lang="nb-NO" altLang="nb-NO" dirty="0" smtClean="0"/>
              <a:t>Revisjonsplan</a:t>
            </a:r>
          </a:p>
          <a:p>
            <a:pPr lvl="1"/>
            <a:r>
              <a:rPr lang="nb-NO" altLang="nb-NO" dirty="0" smtClean="0"/>
              <a:t>Velg emne/felt (ref revisjonsprogram)</a:t>
            </a:r>
            <a:r>
              <a:rPr lang="nb-NO" altLang="nb-NO" dirty="0"/>
              <a:t> </a:t>
            </a:r>
            <a:endParaRPr lang="nb-NO" altLang="nb-NO" dirty="0" smtClean="0"/>
          </a:p>
          <a:p>
            <a:pPr lvl="1"/>
            <a:r>
              <a:rPr lang="nb-NO" altLang="nb-NO" dirty="0" smtClean="0"/>
              <a:t>Lag </a:t>
            </a:r>
            <a:r>
              <a:rPr lang="nb-NO" altLang="nb-NO" dirty="0"/>
              <a:t>skriftleg plan for revisjonen</a:t>
            </a:r>
          </a:p>
          <a:p>
            <a:pPr lvl="1"/>
            <a:endParaRPr lang="nb-NO" altLang="nb-NO" dirty="0" smtClean="0"/>
          </a:p>
          <a:p>
            <a:r>
              <a:rPr lang="nb-NO" altLang="nb-NO" dirty="0" smtClean="0"/>
              <a:t>Revisjonsvarsel</a:t>
            </a:r>
          </a:p>
          <a:p>
            <a:pPr lvl="1"/>
            <a:r>
              <a:rPr lang="nb-NO" altLang="nb-NO" dirty="0"/>
              <a:t>Definér revisjonsområdet</a:t>
            </a:r>
          </a:p>
          <a:p>
            <a:pPr lvl="1"/>
            <a:r>
              <a:rPr lang="nb-NO" altLang="nb-NO" dirty="0" smtClean="0"/>
              <a:t>Inngå skriftleg avtale om grunnlag, omfang, tid og stad</a:t>
            </a:r>
          </a:p>
          <a:p>
            <a:pPr lvl="1"/>
            <a:endParaRPr lang="nb-NO" altLang="nb-NO" dirty="0" smtClean="0"/>
          </a:p>
          <a:p>
            <a:r>
              <a:rPr lang="nb-NO" altLang="nb-NO" dirty="0" smtClean="0"/>
              <a:t>Samle dokumentasjon</a:t>
            </a:r>
          </a:p>
          <a:p>
            <a:pPr lvl="1"/>
            <a:r>
              <a:rPr lang="nb-NO" altLang="nb-NO" dirty="0" smtClean="0"/>
              <a:t>Studér </a:t>
            </a:r>
            <a:r>
              <a:rPr lang="nb-NO" altLang="nb-NO" dirty="0"/>
              <a:t>krav i lov eller </a:t>
            </a:r>
            <a:r>
              <a:rPr lang="nb-NO" altLang="nb-NO" dirty="0" smtClean="0"/>
              <a:t>forskrift</a:t>
            </a:r>
          </a:p>
          <a:p>
            <a:pPr lvl="1"/>
            <a:r>
              <a:rPr lang="nb-NO" altLang="nb-NO" dirty="0" smtClean="0"/>
              <a:t>Gå </a:t>
            </a:r>
            <a:r>
              <a:rPr lang="nb-NO" altLang="nb-NO" dirty="0"/>
              <a:t>igjennom aktuelle prosedyrer</a:t>
            </a:r>
          </a:p>
          <a:p>
            <a:pPr lvl="1"/>
            <a:endParaRPr lang="nb-NO" altLang="nb-NO" dirty="0"/>
          </a:p>
          <a:p>
            <a:r>
              <a:rPr lang="nb-NO" altLang="nb-NO" dirty="0" smtClean="0"/>
              <a:t> Utarbeide sjekklister</a:t>
            </a:r>
            <a:endParaRPr lang="nb-NO" altLang="nb-NO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8453">
            <a:off x="1883385" y="1794893"/>
            <a:ext cx="1557040" cy="20701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1" y="4284767"/>
            <a:ext cx="2527094" cy="18921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0611" y="243824"/>
            <a:ext cx="3434789" cy="188747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2743" y="365125"/>
            <a:ext cx="1187532" cy="1950563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427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377" y="4981904"/>
            <a:ext cx="2549335" cy="1699556"/>
          </a:xfrm>
          <a:prstGeom prst="rect">
            <a:avLst/>
          </a:prstGeom>
        </p:spPr>
      </p:pic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220" y="201989"/>
            <a:ext cx="3835791" cy="213099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3. Gjennomføring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6540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Åpningsmøte  </a:t>
            </a:r>
          </a:p>
          <a:p>
            <a:pPr lvl="2"/>
            <a:r>
              <a:rPr lang="nb-NO" dirty="0" smtClean="0"/>
              <a:t>Introduksjon, roller</a:t>
            </a:r>
          </a:p>
          <a:p>
            <a:pPr lvl="2"/>
            <a:r>
              <a:rPr lang="nb-NO" dirty="0" smtClean="0"/>
              <a:t>Hensikt</a:t>
            </a:r>
          </a:p>
          <a:p>
            <a:pPr lvl="2"/>
            <a:r>
              <a:rPr lang="nb-NO" dirty="0" smtClean="0"/>
              <a:t>Skap motivasjon, bygg tillit</a:t>
            </a:r>
          </a:p>
          <a:p>
            <a:pPr lvl="2"/>
            <a:r>
              <a:rPr lang="nb-NO" dirty="0" smtClean="0"/>
              <a:t>Avklaring av praktiske forhold</a:t>
            </a:r>
          </a:p>
          <a:p>
            <a:r>
              <a:rPr lang="nb-NO" dirty="0" smtClean="0"/>
              <a:t>Intervju</a:t>
            </a:r>
          </a:p>
          <a:p>
            <a:pPr lvl="2"/>
            <a:r>
              <a:rPr lang="nb-NO" dirty="0" smtClean="0"/>
              <a:t>Intervjuteknikk, varm opp den som skal intervjues</a:t>
            </a:r>
          </a:p>
          <a:p>
            <a:pPr lvl="2"/>
            <a:r>
              <a:rPr lang="nb-NO" dirty="0" smtClean="0"/>
              <a:t>Bruk intervjuguide</a:t>
            </a:r>
          </a:p>
          <a:p>
            <a:pPr lvl="2"/>
            <a:r>
              <a:rPr lang="nb-NO" dirty="0" smtClean="0"/>
              <a:t>Åpne spørsmål</a:t>
            </a:r>
          </a:p>
          <a:p>
            <a:pPr lvl="2"/>
            <a:r>
              <a:rPr lang="nb-NO" dirty="0" smtClean="0"/>
              <a:t>Noter, noter, noter</a:t>
            </a:r>
          </a:p>
          <a:p>
            <a:r>
              <a:rPr lang="nb-NO" dirty="0" smtClean="0"/>
              <a:t>Befaring</a:t>
            </a:r>
          </a:p>
          <a:p>
            <a:pPr lvl="2"/>
            <a:r>
              <a:rPr lang="nb-NO" dirty="0" smtClean="0"/>
              <a:t>Observasjon av faktisk prosess</a:t>
            </a:r>
          </a:p>
          <a:p>
            <a:pPr lvl="2"/>
            <a:r>
              <a:rPr lang="nb-NO" dirty="0" smtClean="0"/>
              <a:t>Vær obs på nervøsitet eller om prosessen er preget av at den blir observert</a:t>
            </a:r>
          </a:p>
          <a:p>
            <a:pPr lvl="2"/>
            <a:r>
              <a:rPr lang="nb-NO" dirty="0" smtClean="0"/>
              <a:t>Vis respekt for den/de observerte</a:t>
            </a:r>
          </a:p>
          <a:p>
            <a:pPr lvl="2"/>
            <a:r>
              <a:rPr lang="nb-NO" dirty="0" smtClean="0"/>
              <a:t>Noter, noter, noter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half" idx="2"/>
          </p:nvPr>
        </p:nvSpPr>
        <p:spPr>
          <a:xfrm>
            <a:off x="6172200" y="2002221"/>
            <a:ext cx="5181600" cy="4174742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/>
              <a:t>Konklusjon</a:t>
            </a:r>
          </a:p>
          <a:p>
            <a:pPr lvl="2"/>
            <a:r>
              <a:rPr lang="nb-NO" dirty="0" smtClean="0"/>
              <a:t>Gjennomgå funn i revisjonsteamet</a:t>
            </a:r>
            <a:endParaRPr lang="nb-NO" dirty="0"/>
          </a:p>
          <a:p>
            <a:r>
              <a:rPr lang="nb-NO" dirty="0" err="1" smtClean="0"/>
              <a:t>Avsluttande</a:t>
            </a:r>
            <a:r>
              <a:rPr lang="nb-NO" dirty="0" smtClean="0"/>
              <a:t> møte (30 min)</a:t>
            </a:r>
          </a:p>
          <a:p>
            <a:pPr lvl="2"/>
            <a:r>
              <a:rPr lang="nb-NO" altLang="nb-NO" dirty="0" smtClean="0"/>
              <a:t>Avvika basert på vasstette bevis</a:t>
            </a:r>
          </a:p>
          <a:p>
            <a:pPr lvl="2"/>
            <a:r>
              <a:rPr lang="nb-NO" altLang="nb-NO" dirty="0" smtClean="0"/>
              <a:t>Ofte </a:t>
            </a:r>
            <a:r>
              <a:rPr lang="nb-NO" altLang="nb-NO" dirty="0"/>
              <a:t>same </a:t>
            </a:r>
            <a:r>
              <a:rPr lang="nb-NO" altLang="nb-NO" dirty="0" err="1"/>
              <a:t>deltakarar</a:t>
            </a:r>
            <a:r>
              <a:rPr lang="nb-NO" altLang="nb-NO" dirty="0"/>
              <a:t> som på åpningsmøte</a:t>
            </a:r>
          </a:p>
          <a:p>
            <a:pPr lvl="2"/>
            <a:r>
              <a:rPr lang="nb-NO" altLang="nb-NO" dirty="0"/>
              <a:t>Introduksjon, takke for </a:t>
            </a:r>
            <a:r>
              <a:rPr lang="nb-NO" altLang="nb-NO" dirty="0" err="1"/>
              <a:t>openheit</a:t>
            </a:r>
            <a:r>
              <a:rPr lang="nb-NO" altLang="nb-NO" dirty="0"/>
              <a:t> og velvilje</a:t>
            </a:r>
          </a:p>
          <a:p>
            <a:pPr lvl="2"/>
            <a:r>
              <a:rPr lang="nb-NO" altLang="nb-NO" dirty="0"/>
              <a:t>Oppsummering av </a:t>
            </a:r>
            <a:r>
              <a:rPr lang="nb-NO" altLang="nb-NO" dirty="0" err="1" smtClean="0"/>
              <a:t>heilheitsinntrykk</a:t>
            </a:r>
            <a:r>
              <a:rPr lang="nb-NO" altLang="nb-NO" dirty="0" smtClean="0"/>
              <a:t>, Det </a:t>
            </a:r>
            <a:r>
              <a:rPr lang="nb-NO" altLang="nb-NO" dirty="0"/>
              <a:t>som er riktig er også viktig</a:t>
            </a:r>
          </a:p>
          <a:p>
            <a:pPr lvl="2"/>
            <a:r>
              <a:rPr lang="nb-NO" altLang="nb-NO" dirty="0"/>
              <a:t>Gjennomgang av funn og observasjonar</a:t>
            </a:r>
          </a:p>
          <a:p>
            <a:pPr lvl="2"/>
            <a:r>
              <a:rPr lang="nb-NO" altLang="nb-NO" dirty="0" smtClean="0"/>
              <a:t>Skap aksept for avvika og faktiske forhold</a:t>
            </a:r>
          </a:p>
          <a:p>
            <a:pPr lvl="2"/>
            <a:r>
              <a:rPr lang="nb-NO" altLang="nb-NO" dirty="0" smtClean="0"/>
              <a:t>Spørsmålsrunde </a:t>
            </a:r>
            <a:r>
              <a:rPr lang="nb-NO" altLang="nb-NO" dirty="0"/>
              <a:t>– avklaring</a:t>
            </a:r>
          </a:p>
          <a:p>
            <a:pPr lvl="2"/>
            <a:r>
              <a:rPr lang="nb-NO" altLang="nb-NO" dirty="0"/>
              <a:t>Avtale tidsfrist for lukking av avvik</a:t>
            </a:r>
          </a:p>
          <a:p>
            <a:pPr lvl="2"/>
            <a:r>
              <a:rPr lang="nb-NO" altLang="nb-NO" dirty="0"/>
              <a:t>Understrek at revisjonen er </a:t>
            </a:r>
            <a:r>
              <a:rPr lang="nb-NO" altLang="nb-NO" dirty="0" smtClean="0"/>
              <a:t>stikkprøvebasert</a:t>
            </a:r>
          </a:p>
          <a:p>
            <a:pPr lvl="2"/>
            <a:r>
              <a:rPr lang="nb-NO" altLang="nb-NO" dirty="0" smtClean="0"/>
              <a:t>Skap forståelse for ansvar</a:t>
            </a:r>
          </a:p>
          <a:p>
            <a:pPr marL="0" indent="0">
              <a:buNone/>
            </a:pPr>
            <a:r>
              <a:rPr lang="nb-NO" altLang="nb-NO" dirty="0" smtClean="0"/>
              <a:t>HUSK: Krav – Funn - Bevis</a:t>
            </a:r>
            <a:endParaRPr lang="nb-NO" altLang="nb-NO" dirty="0"/>
          </a:p>
          <a:p>
            <a:pPr lvl="2"/>
            <a:endParaRPr lang="nb-NO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270" y="421327"/>
            <a:ext cx="1187533" cy="1950563"/>
          </a:xfrm>
          <a:prstGeom prst="rect">
            <a:avLst/>
          </a:prstGeom>
        </p:spPr>
      </p:pic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237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Avvik eller forbetringsforslag?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 smtClean="0"/>
              <a:t>Avvik</a:t>
            </a:r>
          </a:p>
          <a:p>
            <a:r>
              <a:rPr lang="nn-NO" altLang="nb-NO" dirty="0"/>
              <a:t>Brot på krav (lov, forskrift, prosedyre, instruks). </a:t>
            </a:r>
            <a:endParaRPr lang="nn-NO" altLang="nb-NO" b="1" dirty="0"/>
          </a:p>
          <a:p>
            <a:pPr marL="0" indent="0">
              <a:buNone/>
            </a:pPr>
            <a:endParaRPr lang="nn-NO" altLang="nb-NO" b="1" dirty="0" smtClean="0"/>
          </a:p>
          <a:p>
            <a:pPr marL="0" indent="0">
              <a:buNone/>
            </a:pPr>
            <a:r>
              <a:rPr lang="nn-NO" altLang="nb-NO" b="1" dirty="0" smtClean="0"/>
              <a:t>Forbetrings-</a:t>
            </a:r>
            <a:r>
              <a:rPr lang="nn-NO" altLang="nb-NO" b="1" dirty="0"/>
              <a:t>/ endringsforslag</a:t>
            </a:r>
          </a:p>
          <a:p>
            <a:r>
              <a:rPr lang="nn-NO" altLang="nb-NO" dirty="0"/>
              <a:t>Ein observasjon som ikkje kan definerast som avvik. Men der det er potensiale for kvalitetsforbetring</a:t>
            </a:r>
            <a:r>
              <a:rPr lang="nn-NO" altLang="nb-NO" dirty="0" smtClean="0"/>
              <a:t>. </a:t>
            </a:r>
            <a:endParaRPr lang="nn-NO" altLang="nb-NO" b="1" dirty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604" y="2313004"/>
            <a:ext cx="5449191" cy="3370704"/>
          </a:xfrm>
          <a:prstGeom prst="rect">
            <a:avLst/>
          </a:prstGeom>
        </p:spPr>
      </p:pic>
      <p:sp>
        <p:nvSpPr>
          <p:cNvPr id="6" name="TekstSylinder 5"/>
          <p:cNvSpPr txBox="1"/>
          <p:nvPr/>
        </p:nvSpPr>
        <p:spPr>
          <a:xfrm>
            <a:off x="7350997" y="3358677"/>
            <a:ext cx="1087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/>
              <a:t>Avvik</a:t>
            </a:r>
            <a:endParaRPr lang="nb-NO" sz="24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9539440" y="3397358"/>
            <a:ext cx="136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Forbetring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7621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4. Rapport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320" y="207579"/>
            <a:ext cx="4217716" cy="2330669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4467" y="365125"/>
            <a:ext cx="1187533" cy="1950563"/>
          </a:xfrm>
          <a:prstGeom prst="rect">
            <a:avLst/>
          </a:prstGeom>
        </p:spPr>
      </p:pic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064463" y="1825625"/>
            <a:ext cx="7289337" cy="4351338"/>
          </a:xfrm>
        </p:spPr>
        <p:txBody>
          <a:bodyPr>
            <a:normAutofit fontScale="92500" lnSpcReduction="10000"/>
          </a:bodyPr>
          <a:lstStyle/>
          <a:p>
            <a:r>
              <a:rPr lang="nb-NO" dirty="0" smtClean="0"/>
              <a:t>Rapport</a:t>
            </a:r>
          </a:p>
          <a:p>
            <a:pPr lvl="2"/>
            <a:r>
              <a:rPr lang="nb-NO" dirty="0" smtClean="0"/>
              <a:t>Bruk rapportmal</a:t>
            </a:r>
          </a:p>
          <a:p>
            <a:pPr lvl="2"/>
            <a:r>
              <a:rPr lang="nb-NO" dirty="0" smtClean="0"/>
              <a:t>Beskriv gjennomføring og kva som er vurdert. Legg og vekt på positive funn</a:t>
            </a:r>
          </a:p>
          <a:p>
            <a:pPr lvl="2"/>
            <a:r>
              <a:rPr lang="nb-NO" dirty="0" smtClean="0"/>
              <a:t>Beskriv alle funn og observasjonar. Grader </a:t>
            </a:r>
            <a:r>
              <a:rPr lang="nb-NO" dirty="0"/>
              <a:t>desse som avvik eller </a:t>
            </a:r>
            <a:r>
              <a:rPr lang="nb-NO" dirty="0" smtClean="0"/>
              <a:t>forbetringsforslag</a:t>
            </a:r>
          </a:p>
          <a:p>
            <a:pPr lvl="2"/>
            <a:r>
              <a:rPr lang="nb-NO" dirty="0" smtClean="0"/>
              <a:t>Avvika meldast i EQS og skal fylje avdelinga sin ordinære avviksbehandling</a:t>
            </a:r>
          </a:p>
          <a:p>
            <a:r>
              <a:rPr lang="nb-NO" dirty="0" smtClean="0"/>
              <a:t>Tiltak/handlingsplan</a:t>
            </a:r>
          </a:p>
          <a:p>
            <a:pPr lvl="2"/>
            <a:r>
              <a:rPr lang="nb-NO" dirty="0" smtClean="0"/>
              <a:t>Det er den reviderte part som har ansvar for å bestemme og sette i verk tiltak. </a:t>
            </a:r>
          </a:p>
          <a:p>
            <a:r>
              <a:rPr lang="nb-NO" dirty="0" smtClean="0"/>
              <a:t>Oppfølging</a:t>
            </a:r>
          </a:p>
          <a:p>
            <a:pPr lvl="2"/>
            <a:r>
              <a:rPr lang="nb-NO" dirty="0" smtClean="0"/>
              <a:t>Rapporten skal behandlast av leiinga ved revidert eining</a:t>
            </a:r>
          </a:p>
          <a:p>
            <a:pPr lvl="2"/>
            <a:r>
              <a:rPr lang="nb-NO" dirty="0" smtClean="0"/>
              <a:t>Gjennomførte revisjonar bør gjennomgås årleg i klinikken</a:t>
            </a:r>
          </a:p>
          <a:p>
            <a:pPr lvl="2"/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8229">
            <a:off x="956433" y="1576552"/>
            <a:ext cx="2960230" cy="4371648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perspectiveLeft"/>
            <a:lightRig rig="threePt" dir="t"/>
          </a:scene3d>
        </p:spPr>
      </p:pic>
      <p:sp>
        <p:nvSpPr>
          <p:cNvPr id="2" name="Plassholder for lysbilde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7585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Etter kurset veit du meir om: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84618" y="1825625"/>
            <a:ext cx="6269182" cy="4351338"/>
          </a:xfrm>
        </p:spPr>
        <p:txBody>
          <a:bodyPr>
            <a:normAutofit fontScale="92500" lnSpcReduction="20000"/>
          </a:bodyPr>
          <a:lstStyle/>
          <a:p>
            <a:r>
              <a:rPr lang="nb-NO" b="1" dirty="0"/>
              <a:t>Kva internrevisjon </a:t>
            </a:r>
            <a:r>
              <a:rPr lang="nb-NO" dirty="0"/>
              <a:t>er</a:t>
            </a:r>
          </a:p>
          <a:p>
            <a:r>
              <a:rPr lang="nb-NO" b="1" dirty="0"/>
              <a:t>Krav og retningslinjer </a:t>
            </a:r>
          </a:p>
          <a:p>
            <a:r>
              <a:rPr lang="nb-NO" b="1" dirty="0"/>
              <a:t>Planlegging</a:t>
            </a:r>
            <a:r>
              <a:rPr lang="nb-NO" dirty="0"/>
              <a:t> av </a:t>
            </a:r>
            <a:r>
              <a:rPr lang="nb-NO" dirty="0" err="1"/>
              <a:t>ein</a:t>
            </a:r>
            <a:r>
              <a:rPr lang="nb-NO" dirty="0"/>
              <a:t> internrevisjon</a:t>
            </a:r>
          </a:p>
          <a:p>
            <a:r>
              <a:rPr lang="nb-NO" b="1" dirty="0"/>
              <a:t>Forberedelse</a:t>
            </a:r>
            <a:r>
              <a:rPr lang="nb-NO" dirty="0"/>
              <a:t> til </a:t>
            </a:r>
            <a:r>
              <a:rPr lang="nb-NO" dirty="0" err="1"/>
              <a:t>ein</a:t>
            </a:r>
            <a:r>
              <a:rPr lang="nb-NO" dirty="0"/>
              <a:t> internrevisjon</a:t>
            </a:r>
          </a:p>
          <a:p>
            <a:r>
              <a:rPr lang="nb-NO" b="1" dirty="0"/>
              <a:t>Gjennomføring</a:t>
            </a:r>
            <a:r>
              <a:rPr lang="nb-NO" dirty="0"/>
              <a:t> av </a:t>
            </a:r>
            <a:r>
              <a:rPr lang="nb-NO" dirty="0" err="1"/>
              <a:t>ein</a:t>
            </a:r>
            <a:r>
              <a:rPr lang="nb-NO" dirty="0"/>
              <a:t> internrevisjon</a:t>
            </a:r>
          </a:p>
          <a:p>
            <a:r>
              <a:rPr lang="nb-NO" b="1" dirty="0"/>
              <a:t>Rapportering</a:t>
            </a:r>
            <a:r>
              <a:rPr lang="nb-NO" dirty="0"/>
              <a:t> av funn etter </a:t>
            </a:r>
            <a:r>
              <a:rPr lang="nb-NO" dirty="0" err="1"/>
              <a:t>ein</a:t>
            </a:r>
            <a:r>
              <a:rPr lang="nb-NO" dirty="0"/>
              <a:t> internrevisjon</a:t>
            </a:r>
          </a:p>
          <a:p>
            <a:r>
              <a:rPr lang="nb-NO" b="1" dirty="0" err="1"/>
              <a:t>Revisjonsteknikkar</a:t>
            </a:r>
            <a:r>
              <a:rPr lang="nb-NO" b="1" dirty="0"/>
              <a:t> </a:t>
            </a:r>
          </a:p>
          <a:p>
            <a:r>
              <a:rPr lang="nb-NO" b="1" dirty="0"/>
              <a:t>Andres </a:t>
            </a:r>
            <a:r>
              <a:rPr lang="nb-NO" b="1" dirty="0" err="1"/>
              <a:t>erfaringar</a:t>
            </a:r>
            <a:r>
              <a:rPr lang="nb-NO" b="1" dirty="0"/>
              <a:t> </a:t>
            </a:r>
            <a:r>
              <a:rPr lang="nb-NO" dirty="0"/>
              <a:t>i forhold til å være revisor og/eller være deltagende part</a:t>
            </a:r>
          </a:p>
          <a:p>
            <a:r>
              <a:rPr lang="nb-NO" b="1" dirty="0"/>
              <a:t>Praktisk tekning og problemløsning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7020"/>
            <a:ext cx="3951736" cy="2624979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2</a:t>
            </a:fld>
            <a:endParaRPr lang="nb-NO"/>
          </a:p>
        </p:txBody>
      </p:sp>
      <p:pic>
        <p:nvPicPr>
          <p:cNvPr id="1025" name="Picture 1" descr="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ptat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9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Etter kurset..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sz="2600" dirty="0" smtClean="0"/>
              <a:t>Start enkelt, ta </a:t>
            </a:r>
            <a:r>
              <a:rPr lang="nb-NO" sz="2600" dirty="0" err="1" smtClean="0"/>
              <a:t>eit</a:t>
            </a:r>
            <a:r>
              <a:rPr lang="nb-NO" sz="2600" dirty="0" smtClean="0"/>
              <a:t> lite og konkret tema </a:t>
            </a:r>
          </a:p>
          <a:p>
            <a:r>
              <a:rPr lang="nn-NO" sz="2600" dirty="0"/>
              <a:t>Deltaking  krev at revisoren får gjennomføre ein reell internrevisjon snarast mogeleg etter kurset (ev som </a:t>
            </a:r>
            <a:r>
              <a:rPr lang="nn-NO" sz="2600" dirty="0" err="1"/>
              <a:t>medrevisor</a:t>
            </a:r>
            <a:r>
              <a:rPr lang="nn-NO" sz="2600" dirty="0"/>
              <a:t>) </a:t>
            </a:r>
            <a:endParaRPr lang="nb-NO" sz="2600" dirty="0" smtClean="0"/>
          </a:p>
          <a:p>
            <a:r>
              <a:rPr lang="nb-NO" sz="2600" dirty="0" smtClean="0"/>
              <a:t>Kvar klinikk må </a:t>
            </a:r>
            <a:r>
              <a:rPr lang="nb-NO" sz="2600" dirty="0" err="1" smtClean="0"/>
              <a:t>sjølv</a:t>
            </a:r>
            <a:r>
              <a:rPr lang="nb-NO" sz="2600" dirty="0" smtClean="0"/>
              <a:t> organisere den praktiske opplæringa og stille med </a:t>
            </a:r>
            <a:r>
              <a:rPr lang="nb-NO" sz="2600" dirty="0" err="1" smtClean="0"/>
              <a:t>rettleiar</a:t>
            </a:r>
            <a:r>
              <a:rPr lang="nb-NO" sz="2600" dirty="0" smtClean="0"/>
              <a:t> som er </a:t>
            </a:r>
            <a:r>
              <a:rPr lang="nb-NO" sz="2600" dirty="0" err="1" smtClean="0"/>
              <a:t>tilgjengeleg</a:t>
            </a:r>
            <a:r>
              <a:rPr lang="nb-NO" sz="2600" dirty="0" smtClean="0"/>
              <a:t> for revisor under opplæring</a:t>
            </a:r>
          </a:p>
          <a:p>
            <a:r>
              <a:rPr lang="nb-NO" sz="2600" dirty="0" err="1" smtClean="0"/>
              <a:t>Prosedyrane</a:t>
            </a:r>
            <a:r>
              <a:rPr lang="nb-NO" sz="2600" dirty="0" smtClean="0"/>
              <a:t> for internrevisjon vil bli revidert etter kurset, kom med </a:t>
            </a:r>
            <a:r>
              <a:rPr lang="nb-NO" sz="2600" smtClean="0"/>
              <a:t>innspel</a:t>
            </a:r>
            <a:r>
              <a:rPr lang="nb-NO" sz="2600" dirty="0" smtClean="0"/>
              <a:t>!</a:t>
            </a:r>
          </a:p>
          <a:p>
            <a:r>
              <a:rPr lang="nb-NO" sz="2600" dirty="0" smtClean="0"/>
              <a:t>Ta kontakt med rådgiver </a:t>
            </a:r>
            <a:r>
              <a:rPr lang="nb-NO" dirty="0" smtClean="0"/>
              <a:t>Ingebjørg Ellingvåg Knutsen </a:t>
            </a:r>
            <a:r>
              <a:rPr lang="nb-NO" sz="2600" dirty="0" smtClean="0"/>
              <a:t>ved behov per Skype eller mail </a:t>
            </a:r>
            <a:r>
              <a:rPr lang="nb-NO" sz="2600" dirty="0" smtClean="0">
                <a:hlinkClick r:id="rId3"/>
              </a:rPr>
              <a:t>Ingebjorg.Ellingvag.Knutsen@helse-mr.no</a:t>
            </a:r>
            <a:endParaRPr lang="nb-NO" sz="2600" dirty="0" smtClean="0"/>
          </a:p>
          <a:p>
            <a:endParaRPr lang="nb-NO" sz="2600" dirty="0" smtClean="0"/>
          </a:p>
          <a:p>
            <a:pPr marL="0" indent="0">
              <a:buNone/>
            </a:pPr>
            <a:endParaRPr lang="nb-NO" sz="4000" dirty="0" smtClean="0"/>
          </a:p>
          <a:p>
            <a:pPr marL="0" indent="0">
              <a:buNone/>
            </a:pPr>
            <a:r>
              <a:rPr lang="nb-NO" sz="4000" dirty="0" smtClean="0"/>
              <a:t>Lykke til </a:t>
            </a:r>
            <a:r>
              <a:rPr lang="nb-NO" sz="4000" dirty="0" smtClean="0">
                <a:sym typeface="Wingdings" panose="05000000000000000000" pitchFamily="2" charset="2"/>
              </a:rPr>
              <a:t></a:t>
            </a:r>
            <a:endParaRPr lang="nb-NO" sz="4000" dirty="0" smtClean="0"/>
          </a:p>
          <a:p>
            <a:endParaRPr lang="nb-NO" sz="2600" dirty="0" smtClean="0"/>
          </a:p>
          <a:p>
            <a:pPr marL="0" indent="0">
              <a:buNone/>
            </a:pPr>
            <a:endParaRPr lang="nb-NO" sz="2600" dirty="0" smtClean="0"/>
          </a:p>
          <a:p>
            <a:pPr marL="0" indent="0">
              <a:buNone/>
            </a:pPr>
            <a:endParaRPr lang="nb-NO" sz="2600" dirty="0"/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25909A-6E04-0740-90F1-7980387B509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86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Kva krav </a:t>
            </a:r>
            <a:r>
              <a:rPr lang="nb-NO" dirty="0" err="1" smtClean="0"/>
              <a:t>snakkar</a:t>
            </a:r>
            <a:r>
              <a:rPr lang="nb-NO" dirty="0" smtClean="0"/>
              <a:t> vi om?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70764" y="1825625"/>
            <a:ext cx="6283035" cy="4351338"/>
          </a:xfrm>
        </p:spPr>
        <p:txBody>
          <a:bodyPr>
            <a:normAutofit fontScale="92500"/>
          </a:bodyPr>
          <a:lstStyle/>
          <a:p>
            <a:r>
              <a:rPr lang="nb-NO" dirty="0"/>
              <a:t>Krav kan være helseforetakets egne krav og retningslinjer eks i internkontrollarbeid eller krav i </a:t>
            </a:r>
            <a:r>
              <a:rPr lang="nb-NO" dirty="0" err="1"/>
              <a:t>prosedyrar</a:t>
            </a:r>
            <a:r>
              <a:rPr lang="nb-NO" dirty="0"/>
              <a:t>, det kan være krav i lov og forskrift eller anbefalinger i nasjonale retningslinjer eller </a:t>
            </a:r>
            <a:r>
              <a:rPr lang="nb-NO" dirty="0" err="1"/>
              <a:t>veildere</a:t>
            </a:r>
            <a:r>
              <a:rPr lang="nb-NO" dirty="0"/>
              <a:t>, eller kombinasjoner av dette.</a:t>
            </a:r>
          </a:p>
          <a:p>
            <a:endParaRPr lang="nb-NO" dirty="0"/>
          </a:p>
          <a:p>
            <a:r>
              <a:rPr lang="nb-NO" dirty="0"/>
              <a:t>Internrevisjon </a:t>
            </a:r>
            <a:r>
              <a:rPr lang="nb-NO" dirty="0" err="1"/>
              <a:t>handlar</a:t>
            </a:r>
            <a:r>
              <a:rPr lang="nb-NO" dirty="0"/>
              <a:t> om finne muligheter for forbedring slik at vi kan sikre at vi til enhver tid gjør det som er best!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3900055" cy="2595974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289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Internkontroll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93" y="1027906"/>
            <a:ext cx="8181541" cy="5328366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48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Revisjonsgrunnlag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098472" y="1825625"/>
            <a:ext cx="6255327" cy="4351338"/>
          </a:xfrm>
        </p:spPr>
        <p:txBody>
          <a:bodyPr/>
          <a:lstStyle/>
          <a:p>
            <a:r>
              <a:rPr lang="nb-NO" dirty="0" smtClean="0"/>
              <a:t>Lovverk</a:t>
            </a:r>
          </a:p>
          <a:p>
            <a:r>
              <a:rPr lang="nb-NO" dirty="0" smtClean="0"/>
              <a:t>Forskrifter</a:t>
            </a:r>
          </a:p>
          <a:p>
            <a:r>
              <a:rPr lang="nb-NO" dirty="0" smtClean="0"/>
              <a:t>Gjeldande prosedyrer i EQS</a:t>
            </a:r>
          </a:p>
          <a:p>
            <a:r>
              <a:rPr lang="nb-NO" dirty="0" smtClean="0"/>
              <a:t>Nasjonale </a:t>
            </a:r>
            <a:r>
              <a:rPr lang="nb-NO" dirty="0"/>
              <a:t>faglige retningslinjer. Veiledere, prioriteringsveiledere og </a:t>
            </a:r>
            <a:r>
              <a:rPr lang="nb-NO" dirty="0" smtClean="0"/>
              <a:t>pakkeforløp.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94" y="1825625"/>
            <a:ext cx="3763879" cy="3009069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549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Forskrift om ledelse og kvalitetsforbedring i helse- og omsorgstjenesten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7398"/>
            <a:ext cx="3857607" cy="296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5047750" y="1968771"/>
            <a:ext cx="70104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b="1" dirty="0" smtClean="0"/>
              <a:t>§ 6.Plikten til å planlegge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 smtClean="0"/>
              <a:t>§ 7.Plikten til å gjennomføre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 smtClean="0"/>
              <a:t>§ 8.Plikten til å evaluere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 smtClean="0"/>
              <a:t>§ 9.Plikten til å korrigere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dirty="0" smtClean="0"/>
              <a:t>Beskriver PDSA-tankegang i ledelse og kvalitetsforbedring på et overordnet nivå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dirty="0" smtClean="0"/>
              <a:t>Erstatter forskrift om internkontroll i helse- og omsorgstjenesten </a:t>
            </a:r>
            <a:r>
              <a:rPr lang="nb-NO" sz="1800" dirty="0" err="1" smtClean="0"/>
              <a:t>des</a:t>
            </a:r>
            <a:r>
              <a:rPr lang="nb-NO" sz="1800" dirty="0" smtClean="0"/>
              <a:t> 2002 </a:t>
            </a:r>
            <a:r>
              <a:rPr lang="nb-NO" sz="1800" dirty="0" err="1" smtClean="0"/>
              <a:t>nr</a:t>
            </a:r>
            <a:r>
              <a:rPr lang="nb-NO" sz="1800" dirty="0" smtClean="0"/>
              <a:t> 1731.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b="1" dirty="0" smtClean="0"/>
          </a:p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3992" y="1968771"/>
            <a:ext cx="1668712" cy="1447906"/>
          </a:xfrm>
          <a:prstGeom prst="rect">
            <a:avLst/>
          </a:prstGeo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429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Hensikta med internrevisjon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6681952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180975" algn="l"/>
              </a:tabLst>
            </a:pPr>
            <a:r>
              <a:rPr lang="nb-NO" altLang="nb-NO" sz="2400" dirty="0"/>
              <a:t>A</a:t>
            </a:r>
            <a:r>
              <a:rPr lang="nb-NO" altLang="nb-NO" sz="2400" dirty="0" smtClean="0"/>
              <a:t>vdekke </a:t>
            </a:r>
            <a:r>
              <a:rPr lang="nb-NO" altLang="nb-NO" sz="2400" dirty="0"/>
              <a:t>manglar i kvalitetssystemet </a:t>
            </a:r>
            <a:br>
              <a:rPr lang="nb-NO" altLang="nb-NO" sz="2400" dirty="0"/>
            </a:br>
            <a:r>
              <a:rPr lang="nb-NO" altLang="nb-NO" sz="2400" dirty="0" smtClean="0"/>
              <a:t>(eller manglande </a:t>
            </a:r>
            <a:r>
              <a:rPr lang="nb-NO" altLang="nb-NO" sz="2400" dirty="0"/>
              <a:t>bruk av kvalitetssystemet</a:t>
            </a:r>
            <a:r>
              <a:rPr lang="nb-NO" altLang="nb-NO" sz="2400" dirty="0" smtClean="0"/>
              <a:t>)</a:t>
            </a:r>
            <a:endParaRPr lang="nb-NO" altLang="nb-NO" sz="2400" dirty="0"/>
          </a:p>
          <a:p>
            <a:pPr marL="0" indent="0">
              <a:buNone/>
              <a:tabLst>
                <a:tab pos="180975" algn="l"/>
              </a:tabLst>
            </a:pPr>
            <a:r>
              <a:rPr lang="nb-NO" altLang="nb-NO" sz="2400" dirty="0" smtClean="0"/>
              <a:t>Ein </a:t>
            </a:r>
            <a:r>
              <a:rPr lang="nb-NO" altLang="nb-NO" sz="2400" dirty="0"/>
              <a:t>systematisk gjennomgang </a:t>
            </a:r>
            <a:r>
              <a:rPr lang="nb-NO" altLang="nb-NO" sz="2400" dirty="0" smtClean="0"/>
              <a:t>av arbeidsrutinane </a:t>
            </a:r>
            <a:r>
              <a:rPr lang="nb-NO" altLang="nb-NO" sz="2400" dirty="0"/>
              <a:t>med tanke på </a:t>
            </a:r>
            <a:r>
              <a:rPr lang="nb-NO" altLang="nb-NO" sz="2400" dirty="0" smtClean="0"/>
              <a:t>forbetring og </a:t>
            </a:r>
            <a:r>
              <a:rPr lang="nb-NO" altLang="nb-NO" sz="2400" dirty="0"/>
              <a:t>for å avdekke </a:t>
            </a:r>
            <a:r>
              <a:rPr lang="nb-NO" altLang="nb-NO" sz="2400" dirty="0" smtClean="0"/>
              <a:t>problemområde</a:t>
            </a:r>
          </a:p>
          <a:p>
            <a:pPr marL="0" indent="0">
              <a:buNone/>
              <a:tabLst>
                <a:tab pos="180975" algn="l"/>
              </a:tabLst>
            </a:pPr>
            <a:r>
              <a:rPr lang="nb-NO" altLang="nb-NO" sz="2400" dirty="0" smtClean="0"/>
              <a:t>Følgje opp tidligare internrevisjonar</a:t>
            </a:r>
            <a:endParaRPr lang="nb-NO" altLang="nb-NO" sz="2400" dirty="0"/>
          </a:p>
          <a:p>
            <a:pPr marL="0" indent="0">
              <a:buNone/>
              <a:tabLst>
                <a:tab pos="180975" algn="l"/>
              </a:tabLst>
            </a:pPr>
            <a:r>
              <a:rPr lang="nb-NO" altLang="nb-NO" sz="2400" dirty="0" smtClean="0"/>
              <a:t>Ein </a:t>
            </a:r>
            <a:r>
              <a:rPr lang="nb-NO" altLang="nb-NO" sz="2400" dirty="0"/>
              <a:t>formell bekreftelse på at </a:t>
            </a:r>
            <a:r>
              <a:rPr lang="nb-NO" altLang="nb-NO" sz="2400" dirty="0" smtClean="0"/>
              <a:t>rutinane fungerer </a:t>
            </a:r>
            <a:br>
              <a:rPr lang="nb-NO" altLang="nb-NO" sz="2400" dirty="0" smtClean="0"/>
            </a:br>
            <a:r>
              <a:rPr lang="nb-NO" altLang="nb-NO" sz="2400" dirty="0" smtClean="0"/>
              <a:t>(</a:t>
            </a:r>
            <a:r>
              <a:rPr lang="nb-NO" altLang="nb-NO" sz="2400" dirty="0"/>
              <a:t>gjer vi det vi </a:t>
            </a:r>
            <a:r>
              <a:rPr lang="nb-NO" altLang="nb-NO" sz="2400" dirty="0" smtClean="0"/>
              <a:t>seier </a:t>
            </a:r>
            <a:r>
              <a:rPr lang="nb-NO" altLang="nb-NO" sz="2400" dirty="0"/>
              <a:t>at vi gjer?)</a:t>
            </a:r>
          </a:p>
          <a:p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034" y="1390651"/>
            <a:ext cx="3185889" cy="4786312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281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Prinsipp for internrevisjon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altLang="nb-NO" dirty="0"/>
              <a:t>Etisk </a:t>
            </a:r>
            <a:r>
              <a:rPr lang="nb-NO" altLang="nb-NO" dirty="0" smtClean="0"/>
              <a:t>adferd – god folkeskikk</a:t>
            </a:r>
            <a:endParaRPr lang="nb-NO" altLang="nb-NO" dirty="0"/>
          </a:p>
          <a:p>
            <a:r>
              <a:rPr lang="nb-NO" altLang="nb-NO" dirty="0"/>
              <a:t>Rettferdig framstilling</a:t>
            </a:r>
          </a:p>
          <a:p>
            <a:r>
              <a:rPr lang="nb-NO" altLang="nb-NO" dirty="0"/>
              <a:t>Nødvendig fagleg innsikt</a:t>
            </a:r>
          </a:p>
          <a:p>
            <a:r>
              <a:rPr lang="nb-NO" altLang="nb-NO" dirty="0" smtClean="0"/>
              <a:t>Organisatorisk </a:t>
            </a:r>
            <a:r>
              <a:rPr lang="nb-NO" altLang="nb-NO" dirty="0" err="1" smtClean="0"/>
              <a:t>uavhengigheit</a:t>
            </a:r>
            <a:endParaRPr lang="nb-NO" altLang="nb-NO" dirty="0" smtClean="0"/>
          </a:p>
          <a:p>
            <a:r>
              <a:rPr lang="nb-NO" altLang="nb-NO" dirty="0" smtClean="0"/>
              <a:t>Avvik </a:t>
            </a:r>
            <a:r>
              <a:rPr lang="nb-NO" altLang="nb-NO" dirty="0"/>
              <a:t>skal vere basert på krav og bevis</a:t>
            </a:r>
            <a:r>
              <a:rPr lang="nb-NO" altLang="nb-NO" dirty="0" smtClean="0"/>
              <a:t>.</a:t>
            </a:r>
          </a:p>
          <a:p>
            <a:r>
              <a:rPr lang="nb-NO" altLang="nb-NO" dirty="0" smtClean="0"/>
              <a:t>Systemrevisjon, ikkje enkeltpersonar </a:t>
            </a:r>
            <a:endParaRPr lang="nb-NO" altLang="nb-NO" dirty="0"/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379512"/>
            <a:ext cx="3124200" cy="4693634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3591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Krav til internrevisor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5341883" cy="4351338"/>
          </a:xfrm>
        </p:spPr>
        <p:txBody>
          <a:bodyPr/>
          <a:lstStyle/>
          <a:p>
            <a:r>
              <a:rPr lang="nb-NO" altLang="nb-NO" dirty="0"/>
              <a:t>god innsikt i drifta av avdelinga/seksjonen</a:t>
            </a:r>
          </a:p>
          <a:p>
            <a:r>
              <a:rPr lang="nb-NO" altLang="nb-NO" dirty="0"/>
              <a:t>erfaring i praktisk arbeid </a:t>
            </a:r>
          </a:p>
          <a:p>
            <a:r>
              <a:rPr lang="nb-NO" altLang="nb-NO" dirty="0" smtClean="0"/>
              <a:t>fått opplæring </a:t>
            </a:r>
            <a:r>
              <a:rPr lang="nb-NO" altLang="nb-NO" dirty="0"/>
              <a:t>i </a:t>
            </a:r>
            <a:r>
              <a:rPr lang="nb-NO" altLang="nb-NO" dirty="0" smtClean="0"/>
              <a:t>internrevisjon </a:t>
            </a:r>
            <a:endParaRPr lang="nb-NO" altLang="nb-NO" dirty="0"/>
          </a:p>
          <a:p>
            <a:r>
              <a:rPr lang="nb-NO" altLang="nb-NO" dirty="0"/>
              <a:t>vedlikehald av kunnskap/praksis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751" y="1825625"/>
            <a:ext cx="4528331" cy="3014170"/>
          </a:xfrm>
          <a:prstGeom prst="rect">
            <a:avLst/>
          </a:prstGeom>
        </p:spPr>
      </p:pic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5909A-6E04-0740-90F1-7980387B509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54879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slag til presentasjon internrevisjon versjon 1.0" id="{671EBE73-7F65-4712-AB19-401A0AFCCD5D}" vid="{7B072F92-2475-4FD0-A3E4-B440DFE1EA0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EB8C3FBF99EE748A2D428E276D701E9" ma:contentTypeVersion="0" ma:contentTypeDescription="Opprett et nytt dokument." ma:contentTypeScope="" ma:versionID="6b8902b2782988aeb1cbc93812797daa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BC7ACA8-9A24-4703-879C-1E3EF0A4E1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A5EC27-3F6B-4473-88B6-65362F5AAB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1E04D3B-C3CD-45CA-B95E-84DCE412932F}">
  <ds:schemaRefs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Forslag til presentasjon internrevisjon versjon 1.0</Template>
  <TotalTime>107</TotalTime>
  <Words>841</Words>
  <Application>Microsoft Office PowerPoint</Application>
  <PresentationFormat>Widescreen</PresentationFormat>
  <Paragraphs>232</Paragraphs>
  <Slides>20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1_Office-tema</vt:lpstr>
      <vt:lpstr>Velkommen til kurs i internrevisjon</vt:lpstr>
      <vt:lpstr>Etter kurset veit du meir om:</vt:lpstr>
      <vt:lpstr> Kva krav snakkar vi om?</vt:lpstr>
      <vt:lpstr>Internkontroll</vt:lpstr>
      <vt:lpstr>Revisjonsgrunnlag</vt:lpstr>
      <vt:lpstr>Forskrift om ledelse og kvalitetsforbedring i helse- og omsorgstjenesten</vt:lpstr>
      <vt:lpstr>Hensikta med internrevisjon</vt:lpstr>
      <vt:lpstr>Prinsipp for internrevisjon</vt:lpstr>
      <vt:lpstr>Krav til internrevisor</vt:lpstr>
      <vt:lpstr>Ulike innretningar på internrevisjonen</vt:lpstr>
      <vt:lpstr>Ulike innretningar på internrevisjonen</vt:lpstr>
      <vt:lpstr>Ulike innretningar på internrevisjonen</vt:lpstr>
      <vt:lpstr>Roller i internrevisjon</vt:lpstr>
      <vt:lpstr>Internrevisjonsprosessen</vt:lpstr>
      <vt:lpstr>1. Planlegging</vt:lpstr>
      <vt:lpstr>2.Førebuing </vt:lpstr>
      <vt:lpstr>3. Gjennomføring</vt:lpstr>
      <vt:lpstr>Avvik eller forbetringsforslag?</vt:lpstr>
      <vt:lpstr>4. Rapport</vt:lpstr>
      <vt:lpstr>Etter kurset.. 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kurs i internrevisjon</dc:title>
  <dc:creator>Knutsen, Ingebjørg Ellingvåg</dc:creator>
  <cp:lastModifiedBy>Knutsen, Ingebjørg Ellingvåg</cp:lastModifiedBy>
  <cp:revision>15</cp:revision>
  <dcterms:created xsi:type="dcterms:W3CDTF">2019-01-23T08:24:54Z</dcterms:created>
  <dcterms:modified xsi:type="dcterms:W3CDTF">2019-04-02T11:23:29Z</dcterms:modified>
</cp:coreProperties>
</file>