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530BF-C476-4945-BADC-4A376B956CE6}" type="datetimeFigureOut">
              <a:rPr lang="nb-NO" smtClean="0"/>
              <a:t>19.05.2021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F9B64-BEF5-4377-846B-9FFAE82736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1380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5A330-A40F-46C0-8CD2-7A4F49910175}" type="slidenum">
              <a:rPr lang="nb-NO" smtClean="0">
                <a:solidFill>
                  <a:prstClr val="black"/>
                </a:solidFill>
              </a:rPr>
              <a:pPr/>
              <a:t>1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564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5A330-A40F-46C0-8CD2-7A4F49910175}" type="slidenum">
              <a:rPr lang="nb-NO" smtClean="0">
                <a:solidFill>
                  <a:prstClr val="black"/>
                </a:solidFill>
              </a:rPr>
              <a:pPr/>
              <a:t>2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564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5A330-A40F-46C0-8CD2-7A4F49910175}" type="slidenum">
              <a:rPr lang="nb-NO" smtClean="0">
                <a:solidFill>
                  <a:prstClr val="black"/>
                </a:solidFill>
              </a:rPr>
              <a:pPr/>
              <a:t>3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709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D42F-00B1-4236-B62A-672CD057D4E5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6D6C-A79A-4DD8-82F2-299F418A003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057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D42F-00B1-4236-B62A-672CD057D4E5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6D6C-A79A-4DD8-82F2-299F418A003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403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D42F-00B1-4236-B62A-672CD057D4E5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6D6C-A79A-4DD8-82F2-299F418A003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725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D42F-00B1-4236-B62A-672CD057D4E5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6D6C-A79A-4DD8-82F2-299F418A003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901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D42F-00B1-4236-B62A-672CD057D4E5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6D6C-A79A-4DD8-82F2-299F418A003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635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D42F-00B1-4236-B62A-672CD057D4E5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6D6C-A79A-4DD8-82F2-299F418A003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461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D42F-00B1-4236-B62A-672CD057D4E5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6D6C-A79A-4DD8-82F2-299F418A003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60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D42F-00B1-4236-B62A-672CD057D4E5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6D6C-A79A-4DD8-82F2-299F418A003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193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D42F-00B1-4236-B62A-672CD057D4E5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6D6C-A79A-4DD8-82F2-299F418A003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141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D42F-00B1-4236-B62A-672CD057D4E5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6D6C-A79A-4DD8-82F2-299F418A003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08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D42F-00B1-4236-B62A-672CD057D4E5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6D6C-A79A-4DD8-82F2-299F418A003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00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5D42F-00B1-4236-B62A-672CD057D4E5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76D6C-A79A-4DD8-82F2-299F418A003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960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01955" y="114417"/>
            <a:ext cx="8229600" cy="309020"/>
          </a:xfrm>
        </p:spPr>
        <p:txBody>
          <a:bodyPr>
            <a:noAutofit/>
          </a:bodyPr>
          <a:lstStyle/>
          <a:p>
            <a:r>
              <a:rPr lang="nb-NO" sz="1400" b="1" dirty="0" smtClean="0"/>
              <a:t>Pasientforløp – Den eldre </a:t>
            </a:r>
            <a:r>
              <a:rPr lang="nb-NO" sz="1400" b="1" dirty="0" err="1" smtClean="0"/>
              <a:t>multisjuke</a:t>
            </a:r>
            <a:r>
              <a:rPr lang="nb-NO" sz="1400" b="1" dirty="0" smtClean="0"/>
              <a:t> pasient</a:t>
            </a:r>
            <a:endParaRPr lang="nb-NO" sz="1400" b="1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1081086"/>
              </p:ext>
            </p:extLst>
          </p:nvPr>
        </p:nvGraphicFramePr>
        <p:xfrm>
          <a:off x="107504" y="548680"/>
          <a:ext cx="8856984" cy="6264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56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60729">
                <a:tc>
                  <a:txBody>
                    <a:bodyPr/>
                    <a:lstStyle/>
                    <a:p>
                      <a:endParaRPr lang="nb-NO" dirty="0" smtClean="0"/>
                    </a:p>
                    <a:p>
                      <a:endParaRPr lang="nb-NO" dirty="0" smtClean="0"/>
                    </a:p>
                    <a:p>
                      <a:endParaRPr lang="nb-NO" dirty="0" smtClean="0"/>
                    </a:p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743">
                <a:tc>
                  <a:txBody>
                    <a:bodyPr/>
                    <a:lstStyle/>
                    <a:p>
                      <a:endParaRPr lang="nb-NO" dirty="0" smtClean="0"/>
                    </a:p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743">
                <a:tc>
                  <a:txBody>
                    <a:bodyPr/>
                    <a:lstStyle/>
                    <a:p>
                      <a:endParaRPr lang="nb-NO" dirty="0" smtClean="0"/>
                    </a:p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1743">
                <a:tc>
                  <a:txBody>
                    <a:bodyPr/>
                    <a:lstStyle/>
                    <a:p>
                      <a:endParaRPr lang="nb-NO" dirty="0" smtClean="0"/>
                    </a:p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743">
                <a:tc>
                  <a:txBody>
                    <a:bodyPr/>
                    <a:lstStyle/>
                    <a:p>
                      <a:endParaRPr lang="nb-NO" dirty="0" smtClean="0"/>
                    </a:p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3250">
                <a:tc>
                  <a:txBody>
                    <a:bodyPr/>
                    <a:lstStyle/>
                    <a:p>
                      <a:endParaRPr lang="nb-NO" dirty="0" smtClean="0"/>
                    </a:p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1743">
                <a:tc>
                  <a:txBody>
                    <a:bodyPr/>
                    <a:lstStyle/>
                    <a:p>
                      <a:endParaRPr lang="nb-NO" dirty="0" smtClean="0"/>
                    </a:p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63487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Pil høyre 4"/>
          <p:cNvSpPr/>
          <p:nvPr/>
        </p:nvSpPr>
        <p:spPr>
          <a:xfrm>
            <a:off x="1051752" y="30591"/>
            <a:ext cx="6984776" cy="476672"/>
          </a:xfrm>
          <a:prstGeom prst="rightArrow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174182" y="1055452"/>
            <a:ext cx="929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dirty="0" smtClean="0">
                <a:solidFill>
                  <a:prstClr val="black"/>
                </a:solidFill>
              </a:rPr>
              <a:t>Heim: </a:t>
            </a:r>
            <a:r>
              <a:rPr lang="nb-NO" sz="900" dirty="0">
                <a:solidFill>
                  <a:prstClr val="black"/>
                </a:solidFill>
              </a:rPr>
              <a:t>pasient/ </a:t>
            </a:r>
            <a:r>
              <a:rPr lang="nb-NO" sz="900" dirty="0" err="1" smtClean="0">
                <a:solidFill>
                  <a:prstClr val="black"/>
                </a:solidFill>
              </a:rPr>
              <a:t>pårørande</a:t>
            </a:r>
            <a:endParaRPr lang="nb-NO" sz="900" dirty="0">
              <a:solidFill>
                <a:prstClr val="black"/>
              </a:solidFill>
            </a:endParaRPr>
          </a:p>
        </p:txBody>
      </p:sp>
      <p:sp>
        <p:nvSpPr>
          <p:cNvPr id="8" name="TekstSylinder 7"/>
          <p:cNvSpPr txBox="1"/>
          <p:nvPr/>
        </p:nvSpPr>
        <p:spPr>
          <a:xfrm>
            <a:off x="163125" y="2640356"/>
            <a:ext cx="9296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dirty="0" smtClean="0">
                <a:solidFill>
                  <a:prstClr val="black"/>
                </a:solidFill>
              </a:rPr>
              <a:t>Sjukeheim</a:t>
            </a:r>
            <a:endParaRPr lang="nb-NO" sz="900" dirty="0">
              <a:solidFill>
                <a:prstClr val="black"/>
              </a:solidFill>
            </a:endParaRPr>
          </a:p>
        </p:txBody>
      </p:sp>
      <p:sp>
        <p:nvSpPr>
          <p:cNvPr id="9" name="TekstSylinder 8"/>
          <p:cNvSpPr txBox="1"/>
          <p:nvPr/>
        </p:nvSpPr>
        <p:spPr>
          <a:xfrm>
            <a:off x="186793" y="3294292"/>
            <a:ext cx="9296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dirty="0" err="1">
                <a:solidFill>
                  <a:prstClr val="black"/>
                </a:solidFill>
              </a:rPr>
              <a:t>Fysiot</a:t>
            </a:r>
            <a:r>
              <a:rPr lang="nb-NO" sz="900" dirty="0">
                <a:solidFill>
                  <a:prstClr val="black"/>
                </a:solidFill>
              </a:rPr>
              <a:t>-/ergot.</a:t>
            </a:r>
          </a:p>
        </p:txBody>
      </p:sp>
      <p:sp>
        <p:nvSpPr>
          <p:cNvPr id="10" name="TekstSylinder 9"/>
          <p:cNvSpPr txBox="1"/>
          <p:nvPr/>
        </p:nvSpPr>
        <p:spPr>
          <a:xfrm>
            <a:off x="170637" y="3933862"/>
            <a:ext cx="9296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dirty="0">
                <a:solidFill>
                  <a:prstClr val="black"/>
                </a:solidFill>
              </a:rPr>
              <a:t>Fastlege</a:t>
            </a:r>
          </a:p>
        </p:txBody>
      </p:sp>
      <p:sp>
        <p:nvSpPr>
          <p:cNvPr id="11" name="TekstSylinder 10"/>
          <p:cNvSpPr txBox="1"/>
          <p:nvPr/>
        </p:nvSpPr>
        <p:spPr>
          <a:xfrm>
            <a:off x="169982" y="4581128"/>
            <a:ext cx="9296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dirty="0">
                <a:solidFill>
                  <a:prstClr val="black"/>
                </a:solidFill>
              </a:rPr>
              <a:t>Legevakt</a:t>
            </a:r>
          </a:p>
        </p:txBody>
      </p:sp>
      <p:sp>
        <p:nvSpPr>
          <p:cNvPr id="12" name="TekstSylinder 11"/>
          <p:cNvSpPr txBox="1"/>
          <p:nvPr/>
        </p:nvSpPr>
        <p:spPr>
          <a:xfrm>
            <a:off x="169982" y="5157192"/>
            <a:ext cx="9784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dirty="0">
                <a:solidFill>
                  <a:prstClr val="black"/>
                </a:solidFill>
              </a:rPr>
              <a:t>Tildelingskontor/ </a:t>
            </a:r>
            <a:r>
              <a:rPr lang="nb-NO" sz="800" dirty="0" err="1" smtClean="0">
                <a:solidFill>
                  <a:prstClr val="black"/>
                </a:solidFill>
              </a:rPr>
              <a:t>saksbehandlarte</a:t>
            </a:r>
            <a:r>
              <a:rPr lang="nb-NO" sz="800" dirty="0" smtClean="0">
                <a:solidFill>
                  <a:prstClr val="black"/>
                </a:solidFill>
              </a:rPr>
              <a:t>.</a:t>
            </a:r>
            <a:endParaRPr lang="nb-NO" sz="800" dirty="0">
              <a:solidFill>
                <a:prstClr val="black"/>
              </a:solidFill>
            </a:endParaRPr>
          </a:p>
        </p:txBody>
      </p:sp>
      <p:sp>
        <p:nvSpPr>
          <p:cNvPr id="15" name="TekstSylinder 14"/>
          <p:cNvSpPr txBox="1"/>
          <p:nvPr/>
        </p:nvSpPr>
        <p:spPr>
          <a:xfrm>
            <a:off x="194282" y="5965148"/>
            <a:ext cx="116216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dirty="0" smtClean="0">
                <a:solidFill>
                  <a:prstClr val="black"/>
                </a:solidFill>
              </a:rPr>
              <a:t>Sjukehus/mottak</a:t>
            </a:r>
            <a:r>
              <a:rPr lang="nb-NO" sz="900" dirty="0">
                <a:solidFill>
                  <a:prstClr val="black"/>
                </a:solidFill>
              </a:rPr>
              <a:t>/ poliklinikk/</a:t>
            </a:r>
          </a:p>
          <a:p>
            <a:r>
              <a:rPr lang="nb-NO" sz="900" dirty="0">
                <a:solidFill>
                  <a:prstClr val="black"/>
                </a:solidFill>
              </a:rPr>
              <a:t>sengepost</a:t>
            </a:r>
          </a:p>
        </p:txBody>
      </p:sp>
      <p:sp>
        <p:nvSpPr>
          <p:cNvPr id="28" name="Femkant 27"/>
          <p:cNvSpPr/>
          <p:nvPr/>
        </p:nvSpPr>
        <p:spPr>
          <a:xfrm>
            <a:off x="169982" y="5157192"/>
            <a:ext cx="978408" cy="360040"/>
          </a:xfrm>
          <a:prstGeom prst="homePlate">
            <a:avLst/>
          </a:prstGeom>
          <a:noFill/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sp>
        <p:nvSpPr>
          <p:cNvPr id="29" name="Ellipse 28"/>
          <p:cNvSpPr/>
          <p:nvPr/>
        </p:nvSpPr>
        <p:spPr>
          <a:xfrm>
            <a:off x="1102831" y="6064607"/>
            <a:ext cx="1008112" cy="674279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sp>
        <p:nvSpPr>
          <p:cNvPr id="22" name="Femkant 21"/>
          <p:cNvSpPr/>
          <p:nvPr/>
        </p:nvSpPr>
        <p:spPr>
          <a:xfrm>
            <a:off x="162432" y="3262801"/>
            <a:ext cx="978408" cy="310216"/>
          </a:xfrm>
          <a:prstGeom prst="homePlate">
            <a:avLst/>
          </a:prstGeom>
          <a:noFill/>
          <a:ln w="190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sp>
        <p:nvSpPr>
          <p:cNvPr id="23" name="Femkant 22"/>
          <p:cNvSpPr/>
          <p:nvPr/>
        </p:nvSpPr>
        <p:spPr>
          <a:xfrm>
            <a:off x="181005" y="2583947"/>
            <a:ext cx="978408" cy="356118"/>
          </a:xfrm>
          <a:prstGeom prst="homePlate">
            <a:avLst/>
          </a:prstGeom>
          <a:noFill/>
          <a:ln w="190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sp>
        <p:nvSpPr>
          <p:cNvPr id="31" name="TekstSylinder 30"/>
          <p:cNvSpPr txBox="1"/>
          <p:nvPr/>
        </p:nvSpPr>
        <p:spPr>
          <a:xfrm>
            <a:off x="163691" y="2023032"/>
            <a:ext cx="9778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dirty="0" err="1" smtClean="0">
                <a:solidFill>
                  <a:prstClr val="black"/>
                </a:solidFill>
              </a:rPr>
              <a:t>Heimeteneste</a:t>
            </a:r>
            <a:endParaRPr lang="nb-NO" sz="900" dirty="0">
              <a:solidFill>
                <a:prstClr val="black"/>
              </a:solidFill>
            </a:endParaRPr>
          </a:p>
        </p:txBody>
      </p:sp>
      <p:sp>
        <p:nvSpPr>
          <p:cNvPr id="32" name="Femkant 31"/>
          <p:cNvSpPr/>
          <p:nvPr/>
        </p:nvSpPr>
        <p:spPr>
          <a:xfrm>
            <a:off x="163125" y="1969071"/>
            <a:ext cx="978408" cy="356846"/>
          </a:xfrm>
          <a:prstGeom prst="homePlate">
            <a:avLst/>
          </a:prstGeom>
          <a:noFill/>
          <a:ln w="190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sp>
        <p:nvSpPr>
          <p:cNvPr id="33" name="Femkant 32"/>
          <p:cNvSpPr/>
          <p:nvPr/>
        </p:nvSpPr>
        <p:spPr>
          <a:xfrm>
            <a:off x="170637" y="3879236"/>
            <a:ext cx="978408" cy="341852"/>
          </a:xfrm>
          <a:prstGeom prst="homePlate">
            <a:avLst/>
          </a:prstGeom>
          <a:noFill/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sp>
        <p:nvSpPr>
          <p:cNvPr id="34" name="Femkant 33"/>
          <p:cNvSpPr/>
          <p:nvPr/>
        </p:nvSpPr>
        <p:spPr>
          <a:xfrm>
            <a:off x="170637" y="4552727"/>
            <a:ext cx="978408" cy="316434"/>
          </a:xfrm>
          <a:prstGeom prst="homePlate">
            <a:avLst/>
          </a:prstGeom>
          <a:noFill/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sp>
        <p:nvSpPr>
          <p:cNvPr id="35" name="TekstSylinder 34"/>
          <p:cNvSpPr txBox="1"/>
          <p:nvPr/>
        </p:nvSpPr>
        <p:spPr>
          <a:xfrm>
            <a:off x="1121677" y="6246486"/>
            <a:ext cx="982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>
                <a:solidFill>
                  <a:prstClr val="black"/>
                </a:solidFill>
              </a:rPr>
              <a:t>Pasienten </a:t>
            </a:r>
            <a:r>
              <a:rPr lang="nb-NO" sz="800" smtClean="0">
                <a:solidFill>
                  <a:prstClr val="black"/>
                </a:solidFill>
              </a:rPr>
              <a:t>vurderes utskrivingsklar</a:t>
            </a:r>
            <a:endParaRPr lang="nb-NO" sz="800" dirty="0">
              <a:solidFill>
                <a:prstClr val="black"/>
              </a:solidFill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4307845" y="6127756"/>
            <a:ext cx="1152128" cy="318731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>
                <a:solidFill>
                  <a:prstClr val="black"/>
                </a:solidFill>
              </a:rPr>
              <a:t>Utredning/behandling, avdeling</a:t>
            </a:r>
          </a:p>
        </p:txBody>
      </p:sp>
      <p:sp>
        <p:nvSpPr>
          <p:cNvPr id="36" name="Rektangel 35"/>
          <p:cNvSpPr/>
          <p:nvPr/>
        </p:nvSpPr>
        <p:spPr>
          <a:xfrm>
            <a:off x="5950896" y="3889864"/>
            <a:ext cx="1025700" cy="33122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>
                <a:solidFill>
                  <a:prstClr val="black"/>
                </a:solidFill>
              </a:rPr>
              <a:t>Fastlege</a:t>
            </a:r>
          </a:p>
        </p:txBody>
      </p:sp>
      <p:sp>
        <p:nvSpPr>
          <p:cNvPr id="37" name="Rektangel 36"/>
          <p:cNvSpPr/>
          <p:nvPr/>
        </p:nvSpPr>
        <p:spPr>
          <a:xfrm>
            <a:off x="3907697" y="3879236"/>
            <a:ext cx="914400" cy="34185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>
                <a:solidFill>
                  <a:prstClr val="black"/>
                </a:solidFill>
              </a:rPr>
              <a:t>Time hos fastlege etter 2 uker</a:t>
            </a:r>
          </a:p>
        </p:txBody>
      </p:sp>
      <p:sp>
        <p:nvSpPr>
          <p:cNvPr id="38" name="Rektangel 37"/>
          <p:cNvSpPr/>
          <p:nvPr/>
        </p:nvSpPr>
        <p:spPr>
          <a:xfrm>
            <a:off x="7132596" y="6082023"/>
            <a:ext cx="1015075" cy="53284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>
                <a:solidFill>
                  <a:prstClr val="black"/>
                </a:solidFill>
              </a:rPr>
              <a:t>Observasjon</a:t>
            </a:r>
          </a:p>
          <a:p>
            <a:pPr algn="ctr"/>
            <a:r>
              <a:rPr lang="nb-NO" sz="800" dirty="0">
                <a:solidFill>
                  <a:prstClr val="black"/>
                </a:solidFill>
              </a:rPr>
              <a:t>Akutt poliklinikk Mottak i </a:t>
            </a:r>
            <a:r>
              <a:rPr lang="nb-NO" sz="800" dirty="0" smtClean="0">
                <a:solidFill>
                  <a:prstClr val="black"/>
                </a:solidFill>
              </a:rPr>
              <a:t>sjukehus</a:t>
            </a:r>
            <a:endParaRPr lang="nb-NO" sz="800" dirty="0">
              <a:solidFill>
                <a:prstClr val="black"/>
              </a:solidFill>
            </a:endParaRPr>
          </a:p>
        </p:txBody>
      </p:sp>
      <p:sp>
        <p:nvSpPr>
          <p:cNvPr id="40" name="Rektangel 39"/>
          <p:cNvSpPr/>
          <p:nvPr/>
        </p:nvSpPr>
        <p:spPr>
          <a:xfrm>
            <a:off x="1979712" y="789840"/>
            <a:ext cx="3766045" cy="26561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 err="1" smtClean="0">
                <a:solidFill>
                  <a:prstClr val="black"/>
                </a:solidFill>
              </a:rPr>
              <a:t>Dagleg</a:t>
            </a:r>
            <a:r>
              <a:rPr lang="nb-NO" sz="800" dirty="0" smtClean="0">
                <a:solidFill>
                  <a:prstClr val="black"/>
                </a:solidFill>
              </a:rPr>
              <a:t> </a:t>
            </a:r>
            <a:r>
              <a:rPr lang="nb-NO" sz="800" dirty="0">
                <a:solidFill>
                  <a:prstClr val="black"/>
                </a:solidFill>
              </a:rPr>
              <a:t>observasjon og </a:t>
            </a:r>
            <a:r>
              <a:rPr lang="nb-NO" sz="800" dirty="0" err="1" smtClean="0">
                <a:solidFill>
                  <a:prstClr val="black"/>
                </a:solidFill>
              </a:rPr>
              <a:t>tenesteyting</a:t>
            </a:r>
            <a:endParaRPr lang="nb-NO" sz="800" dirty="0">
              <a:solidFill>
                <a:prstClr val="black"/>
              </a:solidFill>
            </a:endParaRPr>
          </a:p>
        </p:txBody>
      </p:sp>
      <p:sp>
        <p:nvSpPr>
          <p:cNvPr id="42" name="Rektangel 41"/>
          <p:cNvSpPr/>
          <p:nvPr/>
        </p:nvSpPr>
        <p:spPr>
          <a:xfrm>
            <a:off x="7728338" y="3879236"/>
            <a:ext cx="914400" cy="34185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>
                <a:solidFill>
                  <a:prstClr val="black"/>
                </a:solidFill>
              </a:rPr>
              <a:t>Oppfølging fastlege</a:t>
            </a:r>
          </a:p>
        </p:txBody>
      </p:sp>
      <p:sp>
        <p:nvSpPr>
          <p:cNvPr id="43" name="Rektangel 42"/>
          <p:cNvSpPr/>
          <p:nvPr/>
        </p:nvSpPr>
        <p:spPr>
          <a:xfrm>
            <a:off x="2495731" y="2583947"/>
            <a:ext cx="939104" cy="35611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 smtClean="0">
                <a:solidFill>
                  <a:prstClr val="black"/>
                </a:solidFill>
              </a:rPr>
              <a:t>Innlegging</a:t>
            </a:r>
            <a:endParaRPr lang="nb-NO" sz="800" dirty="0">
              <a:solidFill>
                <a:prstClr val="black"/>
              </a:solidFill>
            </a:endParaRPr>
          </a:p>
          <a:p>
            <a:pPr algn="ctr"/>
            <a:r>
              <a:rPr lang="nb-NO" sz="800" dirty="0" err="1" smtClean="0">
                <a:solidFill>
                  <a:prstClr val="black"/>
                </a:solidFill>
              </a:rPr>
              <a:t>Korttidsopphald</a:t>
            </a:r>
            <a:endParaRPr lang="nb-NO" sz="800" dirty="0">
              <a:solidFill>
                <a:prstClr val="black"/>
              </a:solidFill>
            </a:endParaRPr>
          </a:p>
          <a:p>
            <a:pPr algn="ctr"/>
            <a:r>
              <a:rPr lang="nb-NO" sz="800" dirty="0">
                <a:solidFill>
                  <a:prstClr val="black"/>
                </a:solidFill>
              </a:rPr>
              <a:t>rehabilitering</a:t>
            </a:r>
          </a:p>
        </p:txBody>
      </p:sp>
      <p:sp>
        <p:nvSpPr>
          <p:cNvPr id="45" name="Rektangel 44"/>
          <p:cNvSpPr/>
          <p:nvPr/>
        </p:nvSpPr>
        <p:spPr>
          <a:xfrm>
            <a:off x="7700899" y="2776456"/>
            <a:ext cx="914400" cy="37341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 err="1">
                <a:solidFill>
                  <a:prstClr val="black"/>
                </a:solidFill>
              </a:rPr>
              <a:t>Ø.hj</a:t>
            </a:r>
            <a:r>
              <a:rPr lang="nb-NO" sz="800" dirty="0">
                <a:solidFill>
                  <a:prstClr val="black"/>
                </a:solidFill>
              </a:rPr>
              <a:t>: </a:t>
            </a:r>
            <a:r>
              <a:rPr lang="nb-NO" sz="800" dirty="0" smtClean="0">
                <a:solidFill>
                  <a:prstClr val="black"/>
                </a:solidFill>
              </a:rPr>
              <a:t>Innlegging</a:t>
            </a:r>
            <a:endParaRPr lang="nb-NO" sz="800" dirty="0">
              <a:solidFill>
                <a:prstClr val="black"/>
              </a:solidFill>
            </a:endParaRPr>
          </a:p>
          <a:p>
            <a:pPr algn="ctr"/>
            <a:r>
              <a:rPr lang="nb-NO" sz="800" dirty="0" err="1" smtClean="0">
                <a:solidFill>
                  <a:prstClr val="black"/>
                </a:solidFill>
              </a:rPr>
              <a:t>Korttidsopphald</a:t>
            </a:r>
            <a:endParaRPr lang="nb-NO" sz="800" dirty="0">
              <a:solidFill>
                <a:prstClr val="black"/>
              </a:solidFill>
            </a:endParaRPr>
          </a:p>
          <a:p>
            <a:pPr algn="ctr"/>
            <a:r>
              <a:rPr lang="nb-NO" sz="800" dirty="0">
                <a:solidFill>
                  <a:prstClr val="black"/>
                </a:solidFill>
              </a:rPr>
              <a:t>rehabilitering</a:t>
            </a:r>
          </a:p>
        </p:txBody>
      </p:sp>
      <p:sp>
        <p:nvSpPr>
          <p:cNvPr id="46" name="Rektangel 45"/>
          <p:cNvSpPr/>
          <p:nvPr/>
        </p:nvSpPr>
        <p:spPr>
          <a:xfrm>
            <a:off x="2495731" y="1371387"/>
            <a:ext cx="896822" cy="49712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>
                <a:solidFill>
                  <a:prstClr val="black"/>
                </a:solidFill>
              </a:rPr>
              <a:t>Besøk av primærkontakt/  </a:t>
            </a:r>
            <a:r>
              <a:rPr lang="nb-NO" sz="800" dirty="0" err="1" smtClean="0">
                <a:solidFill>
                  <a:prstClr val="black"/>
                </a:solidFill>
              </a:rPr>
              <a:t>sjukepleiar</a:t>
            </a:r>
            <a:r>
              <a:rPr lang="nb-NO" sz="800" dirty="0" smtClean="0">
                <a:solidFill>
                  <a:prstClr val="black"/>
                </a:solidFill>
              </a:rPr>
              <a:t> </a:t>
            </a:r>
            <a:r>
              <a:rPr lang="nb-NO" sz="800" dirty="0">
                <a:solidFill>
                  <a:prstClr val="black"/>
                </a:solidFill>
              </a:rPr>
              <a:t>etter 3 </a:t>
            </a:r>
            <a:r>
              <a:rPr lang="nb-NO" sz="800" dirty="0" err="1" smtClean="0">
                <a:solidFill>
                  <a:prstClr val="black"/>
                </a:solidFill>
              </a:rPr>
              <a:t>dagar</a:t>
            </a:r>
            <a:endParaRPr lang="nb-NO" sz="800" dirty="0">
              <a:solidFill>
                <a:prstClr val="black"/>
              </a:solidFill>
            </a:endParaRPr>
          </a:p>
        </p:txBody>
      </p:sp>
      <p:sp>
        <p:nvSpPr>
          <p:cNvPr id="47" name="Rektangel 46"/>
          <p:cNvSpPr/>
          <p:nvPr/>
        </p:nvSpPr>
        <p:spPr>
          <a:xfrm>
            <a:off x="4883909" y="1890934"/>
            <a:ext cx="861848" cy="44052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>
                <a:solidFill>
                  <a:prstClr val="black"/>
                </a:solidFill>
              </a:rPr>
              <a:t>Ny samtale med primærkontakt etter 4 uker</a:t>
            </a:r>
          </a:p>
        </p:txBody>
      </p:sp>
      <p:sp>
        <p:nvSpPr>
          <p:cNvPr id="48" name="Rektangel 47"/>
          <p:cNvSpPr/>
          <p:nvPr/>
        </p:nvSpPr>
        <p:spPr>
          <a:xfrm>
            <a:off x="5849180" y="1690189"/>
            <a:ext cx="633898" cy="44983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>
                <a:solidFill>
                  <a:prstClr val="black"/>
                </a:solidFill>
              </a:rPr>
              <a:t>Primær-kontakt/-</a:t>
            </a:r>
          </a:p>
          <a:p>
            <a:pPr algn="ctr"/>
            <a:r>
              <a:rPr lang="nb-NO" sz="800" dirty="0" err="1" smtClean="0">
                <a:solidFill>
                  <a:prstClr val="black"/>
                </a:solidFill>
              </a:rPr>
              <a:t>sjukepleiar</a:t>
            </a:r>
            <a:endParaRPr lang="nb-NO" sz="800" dirty="0">
              <a:solidFill>
                <a:prstClr val="black"/>
              </a:solidFill>
            </a:endParaRPr>
          </a:p>
        </p:txBody>
      </p:sp>
      <p:sp>
        <p:nvSpPr>
          <p:cNvPr id="49" name="Rektangel 48"/>
          <p:cNvSpPr/>
          <p:nvPr/>
        </p:nvSpPr>
        <p:spPr>
          <a:xfrm>
            <a:off x="7690471" y="1969071"/>
            <a:ext cx="914400" cy="35684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 err="1">
                <a:solidFill>
                  <a:prstClr val="black"/>
                </a:solidFill>
              </a:rPr>
              <a:t>Ø.hj</a:t>
            </a:r>
            <a:r>
              <a:rPr lang="nb-NO" sz="800" dirty="0">
                <a:solidFill>
                  <a:prstClr val="black"/>
                </a:solidFill>
              </a:rPr>
              <a:t>: </a:t>
            </a:r>
            <a:r>
              <a:rPr lang="nb-NO" sz="800" dirty="0" smtClean="0">
                <a:solidFill>
                  <a:prstClr val="black"/>
                </a:solidFill>
              </a:rPr>
              <a:t>Forsterka</a:t>
            </a:r>
            <a:endParaRPr lang="nb-NO" sz="800" dirty="0">
              <a:solidFill>
                <a:prstClr val="black"/>
              </a:solidFill>
            </a:endParaRPr>
          </a:p>
          <a:p>
            <a:pPr algn="ctr"/>
            <a:r>
              <a:rPr lang="nb-NO" sz="800" dirty="0" err="1" smtClean="0">
                <a:solidFill>
                  <a:prstClr val="black"/>
                </a:solidFill>
              </a:rPr>
              <a:t>heimeteneste</a:t>
            </a:r>
            <a:endParaRPr lang="nb-NO" sz="800" dirty="0">
              <a:solidFill>
                <a:prstClr val="black"/>
              </a:solidFill>
            </a:endParaRPr>
          </a:p>
        </p:txBody>
      </p:sp>
      <p:sp>
        <p:nvSpPr>
          <p:cNvPr id="50" name="Rektangel 49"/>
          <p:cNvSpPr/>
          <p:nvPr/>
        </p:nvSpPr>
        <p:spPr>
          <a:xfrm>
            <a:off x="5971464" y="4552726"/>
            <a:ext cx="512850" cy="28763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>
                <a:solidFill>
                  <a:prstClr val="black"/>
                </a:solidFill>
              </a:rPr>
              <a:t>LV sentral</a:t>
            </a:r>
          </a:p>
        </p:txBody>
      </p:sp>
      <p:sp>
        <p:nvSpPr>
          <p:cNvPr id="53" name="Rektangel 52"/>
          <p:cNvSpPr/>
          <p:nvPr/>
        </p:nvSpPr>
        <p:spPr>
          <a:xfrm>
            <a:off x="6491683" y="4552726"/>
            <a:ext cx="512850" cy="28763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>
                <a:solidFill>
                  <a:prstClr val="black"/>
                </a:solidFill>
              </a:rPr>
              <a:t>Lege vakt</a:t>
            </a:r>
          </a:p>
        </p:txBody>
      </p:sp>
      <p:sp>
        <p:nvSpPr>
          <p:cNvPr id="63" name="Beslutning 62"/>
          <p:cNvSpPr/>
          <p:nvPr/>
        </p:nvSpPr>
        <p:spPr>
          <a:xfrm>
            <a:off x="7004533" y="4565358"/>
            <a:ext cx="216024" cy="227678"/>
          </a:xfrm>
          <a:prstGeom prst="flowChartDecision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sp>
        <p:nvSpPr>
          <p:cNvPr id="64" name="Beslutning 63"/>
          <p:cNvSpPr/>
          <p:nvPr/>
        </p:nvSpPr>
        <p:spPr>
          <a:xfrm>
            <a:off x="6976596" y="3907395"/>
            <a:ext cx="216024" cy="227678"/>
          </a:xfrm>
          <a:prstGeom prst="flowChartDecision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sp>
        <p:nvSpPr>
          <p:cNvPr id="65" name="Beslutning 64"/>
          <p:cNvSpPr/>
          <p:nvPr/>
        </p:nvSpPr>
        <p:spPr>
          <a:xfrm>
            <a:off x="6058117" y="2511810"/>
            <a:ext cx="216024" cy="227678"/>
          </a:xfrm>
          <a:prstGeom prst="flowChartDecision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sp>
        <p:nvSpPr>
          <p:cNvPr id="44" name="Rektangel 43"/>
          <p:cNvSpPr/>
          <p:nvPr/>
        </p:nvSpPr>
        <p:spPr>
          <a:xfrm>
            <a:off x="3905272" y="3262801"/>
            <a:ext cx="914400" cy="31021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>
                <a:solidFill>
                  <a:prstClr val="black"/>
                </a:solidFill>
              </a:rPr>
              <a:t>Trening og </a:t>
            </a:r>
          </a:p>
          <a:p>
            <a:pPr algn="ctr"/>
            <a:r>
              <a:rPr lang="nb-NO" sz="800" dirty="0">
                <a:solidFill>
                  <a:prstClr val="black"/>
                </a:solidFill>
              </a:rPr>
              <a:t>opplæring</a:t>
            </a:r>
          </a:p>
        </p:txBody>
      </p:sp>
      <p:sp>
        <p:nvSpPr>
          <p:cNvPr id="73" name="Rektangel 72"/>
          <p:cNvSpPr/>
          <p:nvPr/>
        </p:nvSpPr>
        <p:spPr>
          <a:xfrm>
            <a:off x="6532048" y="789840"/>
            <a:ext cx="1723035" cy="26561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 err="1" smtClean="0">
                <a:solidFill>
                  <a:prstClr val="black"/>
                </a:solidFill>
              </a:rPr>
              <a:t>Dagleg</a:t>
            </a:r>
            <a:r>
              <a:rPr lang="nb-NO" sz="800" dirty="0" smtClean="0">
                <a:solidFill>
                  <a:prstClr val="black"/>
                </a:solidFill>
              </a:rPr>
              <a:t> </a:t>
            </a:r>
            <a:r>
              <a:rPr lang="nb-NO" sz="800" dirty="0">
                <a:solidFill>
                  <a:prstClr val="black"/>
                </a:solidFill>
              </a:rPr>
              <a:t>observasjon og </a:t>
            </a:r>
            <a:r>
              <a:rPr lang="nb-NO" sz="800" dirty="0" err="1" smtClean="0">
                <a:solidFill>
                  <a:prstClr val="black"/>
                </a:solidFill>
              </a:rPr>
              <a:t>tenesteyting</a:t>
            </a:r>
            <a:endParaRPr lang="nb-NO" sz="800" dirty="0">
              <a:solidFill>
                <a:prstClr val="black"/>
              </a:solidFill>
            </a:endParaRPr>
          </a:p>
        </p:txBody>
      </p:sp>
      <p:sp>
        <p:nvSpPr>
          <p:cNvPr id="20" name="Dokument 19"/>
          <p:cNvSpPr/>
          <p:nvPr/>
        </p:nvSpPr>
        <p:spPr>
          <a:xfrm rot="5400000">
            <a:off x="5832299" y="355703"/>
            <a:ext cx="265612" cy="1133887"/>
          </a:xfrm>
          <a:prstGeom prst="flowChartDocumen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nb-NO" sz="800" dirty="0">
                <a:solidFill>
                  <a:prstClr val="black"/>
                </a:solidFill>
              </a:rPr>
              <a:t>Pasienten </a:t>
            </a:r>
            <a:r>
              <a:rPr lang="nb-NO" sz="800" dirty="0" smtClean="0">
                <a:solidFill>
                  <a:prstClr val="black"/>
                </a:solidFill>
              </a:rPr>
              <a:t>vert </a:t>
            </a:r>
            <a:r>
              <a:rPr lang="nb-NO" sz="800" dirty="0" err="1" smtClean="0">
                <a:solidFill>
                  <a:prstClr val="black"/>
                </a:solidFill>
              </a:rPr>
              <a:t>dårlegare</a:t>
            </a:r>
            <a:endParaRPr lang="nb-NO" sz="800" dirty="0">
              <a:solidFill>
                <a:prstClr val="black"/>
              </a:solidFill>
            </a:endParaRPr>
          </a:p>
        </p:txBody>
      </p:sp>
      <p:cxnSp>
        <p:nvCxnSpPr>
          <p:cNvPr id="77" name="Rett pil 76"/>
          <p:cNvCxnSpPr/>
          <p:nvPr/>
        </p:nvCxnSpPr>
        <p:spPr>
          <a:xfrm flipV="1">
            <a:off x="1440211" y="5426257"/>
            <a:ext cx="1" cy="644782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Rett pil 80"/>
          <p:cNvCxnSpPr>
            <a:stCxn id="46" idx="0"/>
          </p:cNvCxnSpPr>
          <p:nvPr/>
        </p:nvCxnSpPr>
        <p:spPr>
          <a:xfrm flipV="1">
            <a:off x="2944142" y="1055453"/>
            <a:ext cx="1" cy="315934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Rett pil 88"/>
          <p:cNvCxnSpPr>
            <a:stCxn id="47" idx="0"/>
          </p:cNvCxnSpPr>
          <p:nvPr/>
        </p:nvCxnSpPr>
        <p:spPr>
          <a:xfrm flipV="1">
            <a:off x="5314833" y="1055453"/>
            <a:ext cx="2" cy="835481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Rett pil 97"/>
          <p:cNvCxnSpPr/>
          <p:nvPr/>
        </p:nvCxnSpPr>
        <p:spPr>
          <a:xfrm flipH="1">
            <a:off x="1353878" y="5408278"/>
            <a:ext cx="1" cy="617302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Rett pil 107"/>
          <p:cNvCxnSpPr/>
          <p:nvPr/>
        </p:nvCxnSpPr>
        <p:spPr>
          <a:xfrm flipV="1">
            <a:off x="1435232" y="2178217"/>
            <a:ext cx="0" cy="303284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Rett pil 109"/>
          <p:cNvCxnSpPr/>
          <p:nvPr/>
        </p:nvCxnSpPr>
        <p:spPr>
          <a:xfrm>
            <a:off x="1440212" y="3393962"/>
            <a:ext cx="2465060" cy="15746"/>
          </a:xfrm>
          <a:prstGeom prst="straightConnector1">
            <a:avLst/>
          </a:prstGeom>
          <a:ln w="63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Vinkel 126"/>
          <p:cNvCxnSpPr/>
          <p:nvPr/>
        </p:nvCxnSpPr>
        <p:spPr>
          <a:xfrm rot="5400000" flipH="1" flipV="1">
            <a:off x="4213606" y="2937527"/>
            <a:ext cx="1707296" cy="495162"/>
          </a:xfrm>
          <a:prstGeom prst="bentConnector3">
            <a:avLst>
              <a:gd name="adj1" fmla="val 615"/>
            </a:avLst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Rett pil 137"/>
          <p:cNvCxnSpPr>
            <a:stCxn id="73" idx="2"/>
          </p:cNvCxnSpPr>
          <p:nvPr/>
        </p:nvCxnSpPr>
        <p:spPr>
          <a:xfrm>
            <a:off x="7393566" y="1055452"/>
            <a:ext cx="36314" cy="5015587"/>
          </a:xfrm>
          <a:prstGeom prst="straightConnector1">
            <a:avLst/>
          </a:prstGeom>
          <a:ln w="635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Rett pil 139"/>
          <p:cNvCxnSpPr/>
          <p:nvPr/>
        </p:nvCxnSpPr>
        <p:spPr>
          <a:xfrm>
            <a:off x="7429880" y="2112091"/>
            <a:ext cx="260591" cy="0"/>
          </a:xfrm>
          <a:prstGeom prst="straightConnector1">
            <a:avLst/>
          </a:prstGeom>
          <a:ln w="63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Rett pil 145"/>
          <p:cNvCxnSpPr>
            <a:stCxn id="64" idx="3"/>
          </p:cNvCxnSpPr>
          <p:nvPr/>
        </p:nvCxnSpPr>
        <p:spPr>
          <a:xfrm flipV="1">
            <a:off x="7192620" y="4020962"/>
            <a:ext cx="536415" cy="272"/>
          </a:xfrm>
          <a:prstGeom prst="straightConnector1">
            <a:avLst/>
          </a:prstGeom>
          <a:ln w="63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Rett pil 149"/>
          <p:cNvCxnSpPr/>
          <p:nvPr/>
        </p:nvCxnSpPr>
        <p:spPr>
          <a:xfrm>
            <a:off x="6137646" y="1009994"/>
            <a:ext cx="0" cy="680195"/>
          </a:xfrm>
          <a:prstGeom prst="straightConnector1">
            <a:avLst/>
          </a:prstGeom>
          <a:ln w="63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Rett linje 152"/>
          <p:cNvCxnSpPr>
            <a:stCxn id="48" idx="2"/>
            <a:endCxn id="65" idx="0"/>
          </p:cNvCxnSpPr>
          <p:nvPr/>
        </p:nvCxnSpPr>
        <p:spPr>
          <a:xfrm>
            <a:off x="6166129" y="2140025"/>
            <a:ext cx="0" cy="371785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Rett linje 156"/>
          <p:cNvCxnSpPr/>
          <p:nvPr/>
        </p:nvCxnSpPr>
        <p:spPr>
          <a:xfrm flipH="1">
            <a:off x="6166129" y="2729015"/>
            <a:ext cx="2835" cy="234149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Rett pil 159"/>
          <p:cNvCxnSpPr>
            <a:endCxn id="45" idx="1"/>
          </p:cNvCxnSpPr>
          <p:nvPr/>
        </p:nvCxnSpPr>
        <p:spPr>
          <a:xfrm>
            <a:off x="5712126" y="2963164"/>
            <a:ext cx="1988773" cy="0"/>
          </a:xfrm>
          <a:prstGeom prst="straightConnector1">
            <a:avLst/>
          </a:prstGeom>
          <a:ln w="63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Rett linje 179"/>
          <p:cNvCxnSpPr/>
          <p:nvPr/>
        </p:nvCxnSpPr>
        <p:spPr>
          <a:xfrm>
            <a:off x="7220557" y="4679197"/>
            <a:ext cx="209323" cy="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Vinkel 183"/>
          <p:cNvCxnSpPr>
            <a:endCxn id="36" idx="1"/>
          </p:cNvCxnSpPr>
          <p:nvPr/>
        </p:nvCxnSpPr>
        <p:spPr>
          <a:xfrm rot="16200000" flipH="1">
            <a:off x="5284653" y="3389233"/>
            <a:ext cx="1092312" cy="240174"/>
          </a:xfrm>
          <a:prstGeom prst="bentConnector2">
            <a:avLst/>
          </a:prstGeom>
          <a:ln w="63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Vinkel 186"/>
          <p:cNvCxnSpPr>
            <a:endCxn id="50" idx="1"/>
          </p:cNvCxnSpPr>
          <p:nvPr/>
        </p:nvCxnSpPr>
        <p:spPr>
          <a:xfrm rot="16200000" flipH="1">
            <a:off x="5517461" y="4242541"/>
            <a:ext cx="647264" cy="260742"/>
          </a:xfrm>
          <a:prstGeom prst="bentConnector2">
            <a:avLst/>
          </a:prstGeom>
          <a:ln w="63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Vinkel 189"/>
          <p:cNvCxnSpPr>
            <a:stCxn id="46" idx="3"/>
            <a:endCxn id="37" idx="1"/>
          </p:cNvCxnSpPr>
          <p:nvPr/>
        </p:nvCxnSpPr>
        <p:spPr>
          <a:xfrm>
            <a:off x="3392553" y="1619951"/>
            <a:ext cx="515144" cy="2430211"/>
          </a:xfrm>
          <a:prstGeom prst="bentConnector3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Rett pil 191"/>
          <p:cNvCxnSpPr>
            <a:endCxn id="46" idx="2"/>
          </p:cNvCxnSpPr>
          <p:nvPr/>
        </p:nvCxnSpPr>
        <p:spPr>
          <a:xfrm flipV="1">
            <a:off x="2944142" y="1868515"/>
            <a:ext cx="0" cy="715432"/>
          </a:xfrm>
          <a:prstGeom prst="straightConnector1">
            <a:avLst/>
          </a:prstGeom>
          <a:ln w="63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Rett linje 195"/>
          <p:cNvCxnSpPr/>
          <p:nvPr/>
        </p:nvCxnSpPr>
        <p:spPr>
          <a:xfrm>
            <a:off x="2944142" y="2940065"/>
            <a:ext cx="1" cy="453897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Vinkel 197"/>
          <p:cNvCxnSpPr>
            <a:endCxn id="46" idx="1"/>
          </p:cNvCxnSpPr>
          <p:nvPr/>
        </p:nvCxnSpPr>
        <p:spPr>
          <a:xfrm rot="5400000" flipH="1" flipV="1">
            <a:off x="2162225" y="1692680"/>
            <a:ext cx="406235" cy="260778"/>
          </a:xfrm>
          <a:prstGeom prst="bentConnector2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Vinkel 199"/>
          <p:cNvCxnSpPr/>
          <p:nvPr/>
        </p:nvCxnSpPr>
        <p:spPr>
          <a:xfrm rot="16200000" flipH="1">
            <a:off x="2101561" y="2393626"/>
            <a:ext cx="501773" cy="234988"/>
          </a:xfrm>
          <a:prstGeom prst="bentConnector2">
            <a:avLst/>
          </a:prstGeom>
          <a:ln w="63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Rett pil 204"/>
          <p:cNvCxnSpPr/>
          <p:nvPr/>
        </p:nvCxnSpPr>
        <p:spPr>
          <a:xfrm>
            <a:off x="5479183" y="705167"/>
            <a:ext cx="2981249" cy="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Rett linje 207"/>
          <p:cNvCxnSpPr/>
          <p:nvPr/>
        </p:nvCxnSpPr>
        <p:spPr>
          <a:xfrm>
            <a:off x="5479003" y="620688"/>
            <a:ext cx="0" cy="12587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TekstSylinder 210"/>
          <p:cNvSpPr txBox="1"/>
          <p:nvPr/>
        </p:nvSpPr>
        <p:spPr>
          <a:xfrm>
            <a:off x="6504717" y="551818"/>
            <a:ext cx="7042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dirty="0">
                <a:solidFill>
                  <a:prstClr val="black"/>
                </a:solidFill>
              </a:rPr>
              <a:t>Ny episode</a:t>
            </a:r>
          </a:p>
        </p:txBody>
      </p:sp>
      <p:sp>
        <p:nvSpPr>
          <p:cNvPr id="7" name="TekstSylinder 6"/>
          <p:cNvSpPr txBox="1"/>
          <p:nvPr/>
        </p:nvSpPr>
        <p:spPr>
          <a:xfrm>
            <a:off x="683194" y="6467990"/>
            <a:ext cx="3914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800" b="1" dirty="0">
                <a:solidFill>
                  <a:prstClr val="black"/>
                </a:solidFill>
              </a:rPr>
              <a:t>Start</a:t>
            </a:r>
          </a:p>
        </p:txBody>
      </p:sp>
      <p:sp>
        <p:nvSpPr>
          <p:cNvPr id="41" name="Rektangel 40"/>
          <p:cNvSpPr/>
          <p:nvPr/>
        </p:nvSpPr>
        <p:spPr>
          <a:xfrm>
            <a:off x="1823524" y="1972660"/>
            <a:ext cx="303498" cy="381315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nb-NO" sz="1000" dirty="0">
                <a:solidFill>
                  <a:prstClr val="black"/>
                </a:solidFill>
              </a:rPr>
              <a:t>Video-</a:t>
            </a:r>
            <a:r>
              <a:rPr lang="nb-NO" sz="1000" dirty="0" smtClean="0">
                <a:solidFill>
                  <a:prstClr val="black"/>
                </a:solidFill>
              </a:rPr>
              <a:t>/</a:t>
            </a:r>
            <a:r>
              <a:rPr lang="nb-NO" sz="1000" dirty="0" err="1" smtClean="0">
                <a:solidFill>
                  <a:prstClr val="black"/>
                </a:solidFill>
              </a:rPr>
              <a:t>Lync</a:t>
            </a:r>
            <a:r>
              <a:rPr lang="nb-NO" sz="1000" dirty="0" smtClean="0">
                <a:solidFill>
                  <a:prstClr val="black"/>
                </a:solidFill>
              </a:rPr>
              <a:t>-/Telefon møte </a:t>
            </a:r>
            <a:r>
              <a:rPr lang="nb-NO" sz="1000" dirty="0">
                <a:solidFill>
                  <a:prstClr val="black"/>
                </a:solidFill>
              </a:rPr>
              <a:t>Kontaktperson</a:t>
            </a:r>
          </a:p>
        </p:txBody>
      </p:sp>
      <p:cxnSp>
        <p:nvCxnSpPr>
          <p:cNvPr id="92" name="Rett pil 91"/>
          <p:cNvCxnSpPr/>
          <p:nvPr/>
        </p:nvCxnSpPr>
        <p:spPr>
          <a:xfrm flipV="1">
            <a:off x="4405911" y="2242568"/>
            <a:ext cx="0" cy="1020233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ktangel 93"/>
          <p:cNvSpPr/>
          <p:nvPr/>
        </p:nvSpPr>
        <p:spPr>
          <a:xfrm>
            <a:off x="3907697" y="1979827"/>
            <a:ext cx="911975" cy="26274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>
                <a:solidFill>
                  <a:prstClr val="black"/>
                </a:solidFill>
              </a:rPr>
              <a:t>Tilbakemelding </a:t>
            </a:r>
            <a:r>
              <a:rPr lang="nb-NO" sz="800" dirty="0" err="1" smtClean="0">
                <a:solidFill>
                  <a:prstClr val="black"/>
                </a:solidFill>
              </a:rPr>
              <a:t>frå</a:t>
            </a:r>
            <a:r>
              <a:rPr lang="nb-NO" sz="800" dirty="0" smtClean="0">
                <a:solidFill>
                  <a:prstClr val="black"/>
                </a:solidFill>
              </a:rPr>
              <a:t> fastlege</a:t>
            </a:r>
            <a:endParaRPr lang="nb-NO" sz="800" dirty="0">
              <a:solidFill>
                <a:prstClr val="black"/>
              </a:solidFill>
            </a:endParaRPr>
          </a:p>
        </p:txBody>
      </p:sp>
      <p:sp>
        <p:nvSpPr>
          <p:cNvPr id="97" name="Rektangel 96"/>
          <p:cNvSpPr/>
          <p:nvPr/>
        </p:nvSpPr>
        <p:spPr>
          <a:xfrm>
            <a:off x="1187624" y="2004395"/>
            <a:ext cx="504610" cy="186708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>
                <a:solidFill>
                  <a:prstClr val="black"/>
                </a:solidFill>
              </a:rPr>
              <a:t>E-meld </a:t>
            </a:r>
          </a:p>
        </p:txBody>
      </p:sp>
      <p:sp>
        <p:nvSpPr>
          <p:cNvPr id="99" name="Rektangel 98"/>
          <p:cNvSpPr/>
          <p:nvPr/>
        </p:nvSpPr>
        <p:spPr>
          <a:xfrm>
            <a:off x="8390433" y="5863069"/>
            <a:ext cx="504610" cy="186708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>
                <a:solidFill>
                  <a:prstClr val="black"/>
                </a:solidFill>
              </a:rPr>
              <a:t>E-meld </a:t>
            </a:r>
          </a:p>
        </p:txBody>
      </p:sp>
      <p:sp>
        <p:nvSpPr>
          <p:cNvPr id="100" name="Rektangel 99"/>
          <p:cNvSpPr/>
          <p:nvPr/>
        </p:nvSpPr>
        <p:spPr>
          <a:xfrm>
            <a:off x="8329000" y="2262989"/>
            <a:ext cx="504610" cy="186708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>
                <a:solidFill>
                  <a:prstClr val="black"/>
                </a:solidFill>
              </a:rPr>
              <a:t>E-meld </a:t>
            </a:r>
          </a:p>
        </p:txBody>
      </p:sp>
      <p:sp>
        <p:nvSpPr>
          <p:cNvPr id="101" name="Rektangel 100"/>
          <p:cNvSpPr/>
          <p:nvPr/>
        </p:nvSpPr>
        <p:spPr>
          <a:xfrm>
            <a:off x="1182927" y="5233115"/>
            <a:ext cx="504610" cy="186708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>
                <a:solidFill>
                  <a:prstClr val="black"/>
                </a:solidFill>
              </a:rPr>
              <a:t>E-meld </a:t>
            </a:r>
          </a:p>
        </p:txBody>
      </p:sp>
      <p:sp>
        <p:nvSpPr>
          <p:cNvPr id="102" name="Rektangel 101"/>
          <p:cNvSpPr/>
          <p:nvPr/>
        </p:nvSpPr>
        <p:spPr>
          <a:xfrm>
            <a:off x="1187906" y="3933862"/>
            <a:ext cx="504610" cy="186708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>
                <a:solidFill>
                  <a:prstClr val="black"/>
                </a:solidFill>
              </a:rPr>
              <a:t>E-meld </a:t>
            </a:r>
          </a:p>
        </p:txBody>
      </p:sp>
      <p:cxnSp>
        <p:nvCxnSpPr>
          <p:cNvPr id="118" name="Rett linje 117"/>
          <p:cNvCxnSpPr/>
          <p:nvPr/>
        </p:nvCxnSpPr>
        <p:spPr>
          <a:xfrm>
            <a:off x="4405911" y="3573017"/>
            <a:ext cx="0" cy="306219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Rett pil 200"/>
          <p:cNvCxnSpPr/>
          <p:nvPr/>
        </p:nvCxnSpPr>
        <p:spPr>
          <a:xfrm>
            <a:off x="8748464" y="2449697"/>
            <a:ext cx="0" cy="3389642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022" y="2028431"/>
            <a:ext cx="22542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kstSylinder 12"/>
          <p:cNvSpPr txBox="1"/>
          <p:nvPr/>
        </p:nvSpPr>
        <p:spPr>
          <a:xfrm>
            <a:off x="3707295" y="6627842"/>
            <a:ext cx="39149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dirty="0">
                <a:solidFill>
                  <a:prstClr val="black"/>
                </a:solidFill>
              </a:rPr>
              <a:t>Kilde: Anders Grimsmo</a:t>
            </a:r>
          </a:p>
        </p:txBody>
      </p:sp>
      <p:cxnSp>
        <p:nvCxnSpPr>
          <p:cNvPr id="93" name="Rett pil 92"/>
          <p:cNvCxnSpPr/>
          <p:nvPr/>
        </p:nvCxnSpPr>
        <p:spPr>
          <a:xfrm flipV="1">
            <a:off x="1946904" y="5779219"/>
            <a:ext cx="16404" cy="377541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139" y="6109167"/>
            <a:ext cx="6953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8161" y="5888261"/>
            <a:ext cx="6953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308" y="6411235"/>
            <a:ext cx="6953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445" y="1487409"/>
            <a:ext cx="6953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2620" y="1659636"/>
            <a:ext cx="6953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462" y="1212772"/>
            <a:ext cx="6953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0213" y="3140614"/>
            <a:ext cx="6953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3546" y="2487369"/>
            <a:ext cx="6953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4" name="Rett pil 103"/>
          <p:cNvCxnSpPr>
            <a:endCxn id="3" idx="3"/>
          </p:cNvCxnSpPr>
          <p:nvPr/>
        </p:nvCxnSpPr>
        <p:spPr>
          <a:xfrm flipH="1">
            <a:off x="5459973" y="6278444"/>
            <a:ext cx="1672623" cy="867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Rett pil 110"/>
          <p:cNvCxnSpPr>
            <a:stCxn id="3" idx="1"/>
          </p:cNvCxnSpPr>
          <p:nvPr/>
        </p:nvCxnSpPr>
        <p:spPr>
          <a:xfrm flipH="1">
            <a:off x="2104637" y="6287122"/>
            <a:ext cx="2203208" cy="4339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464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01955" y="114417"/>
            <a:ext cx="8229600" cy="309020"/>
          </a:xfrm>
        </p:spPr>
        <p:txBody>
          <a:bodyPr>
            <a:noAutofit/>
          </a:bodyPr>
          <a:lstStyle/>
          <a:p>
            <a:r>
              <a:rPr lang="nb-NO" sz="1400" b="1" dirty="0" smtClean="0"/>
              <a:t>Pasientforløp – Den eldre </a:t>
            </a:r>
            <a:r>
              <a:rPr lang="nb-NO" sz="1400" b="1" dirty="0" err="1" smtClean="0"/>
              <a:t>multisjuke</a:t>
            </a:r>
            <a:r>
              <a:rPr lang="nb-NO" sz="1400" b="1" dirty="0" smtClean="0"/>
              <a:t> pasient</a:t>
            </a:r>
            <a:endParaRPr lang="nb-NO" sz="1400" b="1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8019253"/>
              </p:ext>
            </p:extLst>
          </p:nvPr>
        </p:nvGraphicFramePr>
        <p:xfrm>
          <a:off x="107504" y="548680"/>
          <a:ext cx="8856984" cy="6264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56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60729">
                <a:tc>
                  <a:txBody>
                    <a:bodyPr/>
                    <a:lstStyle/>
                    <a:p>
                      <a:endParaRPr lang="nb-NO" dirty="0" smtClean="0"/>
                    </a:p>
                    <a:p>
                      <a:endParaRPr lang="nb-NO" dirty="0" smtClean="0"/>
                    </a:p>
                    <a:p>
                      <a:endParaRPr lang="nb-NO" dirty="0" smtClean="0"/>
                    </a:p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743">
                <a:tc>
                  <a:txBody>
                    <a:bodyPr/>
                    <a:lstStyle/>
                    <a:p>
                      <a:endParaRPr lang="nb-NO" dirty="0" smtClean="0"/>
                    </a:p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743">
                <a:tc>
                  <a:txBody>
                    <a:bodyPr/>
                    <a:lstStyle/>
                    <a:p>
                      <a:endParaRPr lang="nb-NO" dirty="0" smtClean="0"/>
                    </a:p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1743">
                <a:tc>
                  <a:txBody>
                    <a:bodyPr/>
                    <a:lstStyle/>
                    <a:p>
                      <a:endParaRPr lang="nb-NO" dirty="0" smtClean="0"/>
                    </a:p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743">
                <a:tc>
                  <a:txBody>
                    <a:bodyPr/>
                    <a:lstStyle/>
                    <a:p>
                      <a:endParaRPr lang="nb-NO" dirty="0" smtClean="0"/>
                    </a:p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3250">
                <a:tc>
                  <a:txBody>
                    <a:bodyPr/>
                    <a:lstStyle/>
                    <a:p>
                      <a:endParaRPr lang="nb-NO" dirty="0" smtClean="0"/>
                    </a:p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1743">
                <a:tc>
                  <a:txBody>
                    <a:bodyPr/>
                    <a:lstStyle/>
                    <a:p>
                      <a:endParaRPr lang="nb-NO" dirty="0" smtClean="0"/>
                    </a:p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63487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Pil høyre 4"/>
          <p:cNvSpPr/>
          <p:nvPr/>
        </p:nvSpPr>
        <p:spPr>
          <a:xfrm>
            <a:off x="1051752" y="30591"/>
            <a:ext cx="6984776" cy="476672"/>
          </a:xfrm>
          <a:prstGeom prst="rightArrow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174182" y="1055452"/>
            <a:ext cx="929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dirty="0" smtClean="0">
                <a:solidFill>
                  <a:prstClr val="black"/>
                </a:solidFill>
              </a:rPr>
              <a:t>Heim: </a:t>
            </a:r>
            <a:r>
              <a:rPr lang="nb-NO" sz="900" dirty="0">
                <a:solidFill>
                  <a:prstClr val="black"/>
                </a:solidFill>
              </a:rPr>
              <a:t>pasient/ </a:t>
            </a:r>
            <a:r>
              <a:rPr lang="nb-NO" sz="900" dirty="0" err="1" smtClean="0">
                <a:solidFill>
                  <a:prstClr val="black"/>
                </a:solidFill>
              </a:rPr>
              <a:t>pårørande</a:t>
            </a:r>
            <a:endParaRPr lang="nb-NO" sz="900" dirty="0">
              <a:solidFill>
                <a:prstClr val="black"/>
              </a:solidFill>
            </a:endParaRPr>
          </a:p>
        </p:txBody>
      </p:sp>
      <p:sp>
        <p:nvSpPr>
          <p:cNvPr id="8" name="TekstSylinder 7"/>
          <p:cNvSpPr txBox="1"/>
          <p:nvPr/>
        </p:nvSpPr>
        <p:spPr>
          <a:xfrm>
            <a:off x="163125" y="2640356"/>
            <a:ext cx="9296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dirty="0" smtClean="0">
                <a:solidFill>
                  <a:prstClr val="black"/>
                </a:solidFill>
              </a:rPr>
              <a:t>Sjukeheim</a:t>
            </a:r>
            <a:endParaRPr lang="nb-NO" sz="900" dirty="0">
              <a:solidFill>
                <a:prstClr val="black"/>
              </a:solidFill>
            </a:endParaRPr>
          </a:p>
        </p:txBody>
      </p:sp>
      <p:sp>
        <p:nvSpPr>
          <p:cNvPr id="9" name="TekstSylinder 8"/>
          <p:cNvSpPr txBox="1"/>
          <p:nvPr/>
        </p:nvSpPr>
        <p:spPr>
          <a:xfrm>
            <a:off x="186793" y="3294292"/>
            <a:ext cx="9296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dirty="0" err="1">
                <a:solidFill>
                  <a:prstClr val="black"/>
                </a:solidFill>
              </a:rPr>
              <a:t>Fysiot</a:t>
            </a:r>
            <a:r>
              <a:rPr lang="nb-NO" sz="900" dirty="0">
                <a:solidFill>
                  <a:prstClr val="black"/>
                </a:solidFill>
              </a:rPr>
              <a:t>-/ergot.</a:t>
            </a:r>
          </a:p>
        </p:txBody>
      </p:sp>
      <p:sp>
        <p:nvSpPr>
          <p:cNvPr id="10" name="TekstSylinder 9"/>
          <p:cNvSpPr txBox="1"/>
          <p:nvPr/>
        </p:nvSpPr>
        <p:spPr>
          <a:xfrm>
            <a:off x="170637" y="3933862"/>
            <a:ext cx="9296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dirty="0">
                <a:solidFill>
                  <a:prstClr val="black"/>
                </a:solidFill>
              </a:rPr>
              <a:t>Fastlege</a:t>
            </a:r>
          </a:p>
        </p:txBody>
      </p:sp>
      <p:sp>
        <p:nvSpPr>
          <p:cNvPr id="11" name="TekstSylinder 10"/>
          <p:cNvSpPr txBox="1"/>
          <p:nvPr/>
        </p:nvSpPr>
        <p:spPr>
          <a:xfrm>
            <a:off x="169982" y="4581128"/>
            <a:ext cx="9296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dirty="0">
                <a:solidFill>
                  <a:prstClr val="black"/>
                </a:solidFill>
              </a:rPr>
              <a:t>Legevakt</a:t>
            </a:r>
          </a:p>
        </p:txBody>
      </p:sp>
      <p:sp>
        <p:nvSpPr>
          <p:cNvPr id="12" name="TekstSylinder 11"/>
          <p:cNvSpPr txBox="1"/>
          <p:nvPr/>
        </p:nvSpPr>
        <p:spPr>
          <a:xfrm>
            <a:off x="169982" y="5157192"/>
            <a:ext cx="9784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dirty="0">
                <a:solidFill>
                  <a:prstClr val="black"/>
                </a:solidFill>
              </a:rPr>
              <a:t>Tildelingskontor/ </a:t>
            </a:r>
            <a:r>
              <a:rPr lang="nb-NO" sz="800" dirty="0" err="1" smtClean="0">
                <a:solidFill>
                  <a:prstClr val="black"/>
                </a:solidFill>
              </a:rPr>
              <a:t>saksbehandlarte</a:t>
            </a:r>
            <a:r>
              <a:rPr lang="nb-NO" sz="800" dirty="0" smtClean="0">
                <a:solidFill>
                  <a:prstClr val="black"/>
                </a:solidFill>
              </a:rPr>
              <a:t>.</a:t>
            </a:r>
            <a:endParaRPr lang="nb-NO" sz="800" dirty="0">
              <a:solidFill>
                <a:prstClr val="black"/>
              </a:solidFill>
            </a:endParaRPr>
          </a:p>
        </p:txBody>
      </p:sp>
      <p:sp>
        <p:nvSpPr>
          <p:cNvPr id="15" name="TekstSylinder 14"/>
          <p:cNvSpPr txBox="1"/>
          <p:nvPr/>
        </p:nvSpPr>
        <p:spPr>
          <a:xfrm>
            <a:off x="194282" y="5965148"/>
            <a:ext cx="116216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dirty="0" smtClean="0">
                <a:solidFill>
                  <a:prstClr val="black"/>
                </a:solidFill>
              </a:rPr>
              <a:t>Sjukehus/mottak</a:t>
            </a:r>
            <a:r>
              <a:rPr lang="nb-NO" sz="900" dirty="0">
                <a:solidFill>
                  <a:prstClr val="black"/>
                </a:solidFill>
              </a:rPr>
              <a:t>/ poliklinikk/</a:t>
            </a:r>
          </a:p>
          <a:p>
            <a:r>
              <a:rPr lang="nb-NO" sz="900" dirty="0">
                <a:solidFill>
                  <a:prstClr val="black"/>
                </a:solidFill>
              </a:rPr>
              <a:t>sengepost</a:t>
            </a:r>
          </a:p>
        </p:txBody>
      </p:sp>
      <p:sp>
        <p:nvSpPr>
          <p:cNvPr id="28" name="Femkant 27"/>
          <p:cNvSpPr/>
          <p:nvPr/>
        </p:nvSpPr>
        <p:spPr>
          <a:xfrm>
            <a:off x="169982" y="5157192"/>
            <a:ext cx="978408" cy="360040"/>
          </a:xfrm>
          <a:prstGeom prst="homePlate">
            <a:avLst/>
          </a:prstGeom>
          <a:noFill/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sp>
        <p:nvSpPr>
          <p:cNvPr id="29" name="Ellipse 28"/>
          <p:cNvSpPr/>
          <p:nvPr/>
        </p:nvSpPr>
        <p:spPr>
          <a:xfrm>
            <a:off x="1102831" y="6064607"/>
            <a:ext cx="1008112" cy="674279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sp>
        <p:nvSpPr>
          <p:cNvPr id="22" name="Femkant 21"/>
          <p:cNvSpPr/>
          <p:nvPr/>
        </p:nvSpPr>
        <p:spPr>
          <a:xfrm>
            <a:off x="162432" y="3262801"/>
            <a:ext cx="978408" cy="310216"/>
          </a:xfrm>
          <a:prstGeom prst="homePlate">
            <a:avLst/>
          </a:prstGeom>
          <a:noFill/>
          <a:ln w="190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sp>
        <p:nvSpPr>
          <p:cNvPr id="23" name="Femkant 22"/>
          <p:cNvSpPr/>
          <p:nvPr/>
        </p:nvSpPr>
        <p:spPr>
          <a:xfrm>
            <a:off x="181005" y="2583947"/>
            <a:ext cx="978408" cy="356118"/>
          </a:xfrm>
          <a:prstGeom prst="homePlate">
            <a:avLst/>
          </a:prstGeom>
          <a:noFill/>
          <a:ln w="190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sp>
        <p:nvSpPr>
          <p:cNvPr id="31" name="TekstSylinder 30"/>
          <p:cNvSpPr txBox="1"/>
          <p:nvPr/>
        </p:nvSpPr>
        <p:spPr>
          <a:xfrm>
            <a:off x="163691" y="2023032"/>
            <a:ext cx="9778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dirty="0" err="1" smtClean="0">
                <a:solidFill>
                  <a:prstClr val="black"/>
                </a:solidFill>
              </a:rPr>
              <a:t>Heimeteneste</a:t>
            </a:r>
            <a:endParaRPr lang="nb-NO" sz="900" dirty="0">
              <a:solidFill>
                <a:prstClr val="black"/>
              </a:solidFill>
            </a:endParaRPr>
          </a:p>
        </p:txBody>
      </p:sp>
      <p:sp>
        <p:nvSpPr>
          <p:cNvPr id="32" name="Femkant 31"/>
          <p:cNvSpPr/>
          <p:nvPr/>
        </p:nvSpPr>
        <p:spPr>
          <a:xfrm>
            <a:off x="163125" y="1969071"/>
            <a:ext cx="978408" cy="356846"/>
          </a:xfrm>
          <a:prstGeom prst="homePlate">
            <a:avLst/>
          </a:prstGeom>
          <a:noFill/>
          <a:ln w="190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sp>
        <p:nvSpPr>
          <p:cNvPr id="33" name="Femkant 32"/>
          <p:cNvSpPr/>
          <p:nvPr/>
        </p:nvSpPr>
        <p:spPr>
          <a:xfrm>
            <a:off x="170637" y="3879236"/>
            <a:ext cx="978408" cy="341852"/>
          </a:xfrm>
          <a:prstGeom prst="homePlate">
            <a:avLst/>
          </a:prstGeom>
          <a:noFill/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sp>
        <p:nvSpPr>
          <p:cNvPr id="34" name="Femkant 33"/>
          <p:cNvSpPr/>
          <p:nvPr/>
        </p:nvSpPr>
        <p:spPr>
          <a:xfrm>
            <a:off x="170637" y="4552727"/>
            <a:ext cx="978408" cy="316434"/>
          </a:xfrm>
          <a:prstGeom prst="homePlate">
            <a:avLst/>
          </a:prstGeom>
          <a:noFill/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sp>
        <p:nvSpPr>
          <p:cNvPr id="35" name="TekstSylinder 34"/>
          <p:cNvSpPr txBox="1"/>
          <p:nvPr/>
        </p:nvSpPr>
        <p:spPr>
          <a:xfrm>
            <a:off x="1116480" y="6170913"/>
            <a:ext cx="1010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dirty="0">
                <a:solidFill>
                  <a:prstClr val="black"/>
                </a:solidFill>
              </a:rPr>
              <a:t>Pasienten </a:t>
            </a:r>
            <a:r>
              <a:rPr lang="nb-NO" sz="800" dirty="0" smtClean="0">
                <a:solidFill>
                  <a:prstClr val="black"/>
                </a:solidFill>
              </a:rPr>
              <a:t>vurderes </a:t>
            </a:r>
            <a:r>
              <a:rPr lang="nb-NO" sz="800" dirty="0" err="1" smtClean="0">
                <a:solidFill>
                  <a:prstClr val="black"/>
                </a:solidFill>
              </a:rPr>
              <a:t>utskrivingsklar</a:t>
            </a:r>
            <a:r>
              <a:rPr lang="nb-NO" sz="800" dirty="0" smtClean="0">
                <a:solidFill>
                  <a:prstClr val="black"/>
                </a:solidFill>
              </a:rPr>
              <a:t>. Klikk for sjekkliste 1</a:t>
            </a:r>
            <a:endParaRPr lang="nb-NO" sz="800" dirty="0">
              <a:solidFill>
                <a:prstClr val="black"/>
              </a:solidFill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4307845" y="6127756"/>
            <a:ext cx="1152128" cy="34522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>
                <a:solidFill>
                  <a:prstClr val="black"/>
                </a:solidFill>
              </a:rPr>
              <a:t>Utredning/behandling, </a:t>
            </a:r>
            <a:r>
              <a:rPr lang="nb-NO" sz="800" dirty="0" smtClean="0">
                <a:solidFill>
                  <a:prstClr val="black"/>
                </a:solidFill>
              </a:rPr>
              <a:t>avdeling. </a:t>
            </a:r>
          </a:p>
          <a:p>
            <a:pPr algn="ctr"/>
            <a:r>
              <a:rPr lang="nb-NO" sz="800" dirty="0" smtClean="0">
                <a:solidFill>
                  <a:prstClr val="black"/>
                </a:solidFill>
              </a:rPr>
              <a:t>Klikk for sjekkliste 1</a:t>
            </a:r>
            <a:endParaRPr lang="nb-NO" sz="800" dirty="0">
              <a:solidFill>
                <a:prstClr val="black"/>
              </a:solidFill>
            </a:endParaRPr>
          </a:p>
        </p:txBody>
      </p:sp>
      <p:sp>
        <p:nvSpPr>
          <p:cNvPr id="36" name="Rektangel 35"/>
          <p:cNvSpPr/>
          <p:nvPr/>
        </p:nvSpPr>
        <p:spPr>
          <a:xfrm>
            <a:off x="5950896" y="3889864"/>
            <a:ext cx="1025700" cy="33122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>
                <a:solidFill>
                  <a:prstClr val="black"/>
                </a:solidFill>
              </a:rPr>
              <a:t>Fastlege</a:t>
            </a:r>
          </a:p>
        </p:txBody>
      </p:sp>
      <p:sp>
        <p:nvSpPr>
          <p:cNvPr id="37" name="Rektangel 36"/>
          <p:cNvSpPr/>
          <p:nvPr/>
        </p:nvSpPr>
        <p:spPr>
          <a:xfrm>
            <a:off x="3907697" y="3879236"/>
            <a:ext cx="914400" cy="34185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>
                <a:solidFill>
                  <a:prstClr val="black"/>
                </a:solidFill>
              </a:rPr>
              <a:t>Time hos fastlege etter 2 uker</a:t>
            </a:r>
          </a:p>
        </p:txBody>
      </p:sp>
      <p:sp>
        <p:nvSpPr>
          <p:cNvPr id="38" name="Rektangel 37"/>
          <p:cNvSpPr/>
          <p:nvPr/>
        </p:nvSpPr>
        <p:spPr>
          <a:xfrm>
            <a:off x="7132596" y="6082023"/>
            <a:ext cx="1015075" cy="53284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>
                <a:solidFill>
                  <a:prstClr val="black"/>
                </a:solidFill>
              </a:rPr>
              <a:t>Observasjon</a:t>
            </a:r>
          </a:p>
          <a:p>
            <a:pPr algn="ctr"/>
            <a:r>
              <a:rPr lang="nb-NO" sz="800" dirty="0">
                <a:solidFill>
                  <a:prstClr val="black"/>
                </a:solidFill>
              </a:rPr>
              <a:t>Akutt poliklinikk Mottak i </a:t>
            </a:r>
            <a:r>
              <a:rPr lang="nb-NO" sz="800" dirty="0" smtClean="0">
                <a:solidFill>
                  <a:prstClr val="black"/>
                </a:solidFill>
              </a:rPr>
              <a:t>sjukehus</a:t>
            </a:r>
          </a:p>
          <a:p>
            <a:pPr algn="ctr"/>
            <a:r>
              <a:rPr lang="nb-NO" sz="800" dirty="0" smtClean="0">
                <a:solidFill>
                  <a:prstClr val="black"/>
                </a:solidFill>
              </a:rPr>
              <a:t>Klikk for sjekkliste 1</a:t>
            </a:r>
            <a:endParaRPr lang="nb-NO" sz="800" dirty="0">
              <a:solidFill>
                <a:prstClr val="black"/>
              </a:solidFill>
            </a:endParaRPr>
          </a:p>
        </p:txBody>
      </p:sp>
      <p:sp>
        <p:nvSpPr>
          <p:cNvPr id="40" name="Rektangel 39"/>
          <p:cNvSpPr/>
          <p:nvPr/>
        </p:nvSpPr>
        <p:spPr>
          <a:xfrm>
            <a:off x="1979712" y="789840"/>
            <a:ext cx="3766045" cy="26561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 err="1" smtClean="0">
                <a:solidFill>
                  <a:prstClr val="black"/>
                </a:solidFill>
              </a:rPr>
              <a:t>Dagleg</a:t>
            </a:r>
            <a:r>
              <a:rPr lang="nb-NO" sz="800" dirty="0" smtClean="0">
                <a:solidFill>
                  <a:prstClr val="black"/>
                </a:solidFill>
              </a:rPr>
              <a:t> </a:t>
            </a:r>
            <a:r>
              <a:rPr lang="nb-NO" sz="800" dirty="0">
                <a:solidFill>
                  <a:prstClr val="black"/>
                </a:solidFill>
              </a:rPr>
              <a:t>observasjon og </a:t>
            </a:r>
            <a:r>
              <a:rPr lang="nb-NO" sz="800" dirty="0" err="1" smtClean="0">
                <a:solidFill>
                  <a:prstClr val="black"/>
                </a:solidFill>
              </a:rPr>
              <a:t>tenesteyting</a:t>
            </a:r>
            <a:endParaRPr lang="nb-NO" sz="800" dirty="0">
              <a:solidFill>
                <a:prstClr val="black"/>
              </a:solidFill>
            </a:endParaRPr>
          </a:p>
        </p:txBody>
      </p:sp>
      <p:sp>
        <p:nvSpPr>
          <p:cNvPr id="42" name="Rektangel 41"/>
          <p:cNvSpPr/>
          <p:nvPr/>
        </p:nvSpPr>
        <p:spPr>
          <a:xfrm>
            <a:off x="7728338" y="3879236"/>
            <a:ext cx="914400" cy="34185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>
                <a:solidFill>
                  <a:prstClr val="black"/>
                </a:solidFill>
              </a:rPr>
              <a:t>Oppfølging fastlege</a:t>
            </a:r>
          </a:p>
        </p:txBody>
      </p:sp>
      <p:sp>
        <p:nvSpPr>
          <p:cNvPr id="43" name="Rektangel 42"/>
          <p:cNvSpPr/>
          <p:nvPr/>
        </p:nvSpPr>
        <p:spPr>
          <a:xfrm>
            <a:off x="2495730" y="2570743"/>
            <a:ext cx="1068157" cy="48501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 smtClean="0">
                <a:solidFill>
                  <a:prstClr val="black"/>
                </a:solidFill>
              </a:rPr>
              <a:t>Innlegging</a:t>
            </a:r>
            <a:endParaRPr lang="nb-NO" sz="800" dirty="0">
              <a:solidFill>
                <a:prstClr val="black"/>
              </a:solidFill>
            </a:endParaRPr>
          </a:p>
          <a:p>
            <a:pPr algn="ctr"/>
            <a:r>
              <a:rPr lang="nb-NO" sz="800" dirty="0" err="1" smtClean="0">
                <a:solidFill>
                  <a:prstClr val="black"/>
                </a:solidFill>
              </a:rPr>
              <a:t>Korttidsopphald</a:t>
            </a:r>
            <a:endParaRPr lang="nb-NO" sz="800" dirty="0">
              <a:solidFill>
                <a:prstClr val="black"/>
              </a:solidFill>
            </a:endParaRPr>
          </a:p>
          <a:p>
            <a:pPr algn="ctr"/>
            <a:r>
              <a:rPr lang="nb-NO" sz="800" dirty="0" smtClean="0">
                <a:solidFill>
                  <a:prstClr val="black"/>
                </a:solidFill>
              </a:rPr>
              <a:t>Rehabilitering</a:t>
            </a:r>
          </a:p>
          <a:p>
            <a:pPr algn="ctr"/>
            <a:r>
              <a:rPr lang="nb-NO" sz="800" dirty="0" smtClean="0">
                <a:solidFill>
                  <a:prstClr val="black"/>
                </a:solidFill>
              </a:rPr>
              <a:t>Klikk for sjekkliste 3</a:t>
            </a:r>
            <a:endParaRPr lang="nb-NO" sz="800" dirty="0">
              <a:solidFill>
                <a:prstClr val="black"/>
              </a:solidFill>
            </a:endParaRPr>
          </a:p>
        </p:txBody>
      </p:sp>
      <p:sp>
        <p:nvSpPr>
          <p:cNvPr id="45" name="Rektangel 44"/>
          <p:cNvSpPr/>
          <p:nvPr/>
        </p:nvSpPr>
        <p:spPr>
          <a:xfrm>
            <a:off x="7640132" y="2673172"/>
            <a:ext cx="1002605" cy="53378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 err="1">
                <a:solidFill>
                  <a:prstClr val="black"/>
                </a:solidFill>
              </a:rPr>
              <a:t>Ø.hj</a:t>
            </a:r>
            <a:r>
              <a:rPr lang="nb-NO" sz="800" dirty="0">
                <a:solidFill>
                  <a:prstClr val="black"/>
                </a:solidFill>
              </a:rPr>
              <a:t>: </a:t>
            </a:r>
            <a:r>
              <a:rPr lang="nb-NO" sz="800" dirty="0" smtClean="0">
                <a:solidFill>
                  <a:prstClr val="black"/>
                </a:solidFill>
              </a:rPr>
              <a:t>Innlegging</a:t>
            </a:r>
            <a:endParaRPr lang="nb-NO" sz="800" dirty="0">
              <a:solidFill>
                <a:prstClr val="black"/>
              </a:solidFill>
            </a:endParaRPr>
          </a:p>
          <a:p>
            <a:pPr algn="ctr"/>
            <a:r>
              <a:rPr lang="nb-NO" sz="800" dirty="0" err="1" smtClean="0">
                <a:solidFill>
                  <a:prstClr val="black"/>
                </a:solidFill>
              </a:rPr>
              <a:t>Korttidsopphald</a:t>
            </a:r>
            <a:endParaRPr lang="nb-NO" sz="800" dirty="0">
              <a:solidFill>
                <a:prstClr val="black"/>
              </a:solidFill>
            </a:endParaRPr>
          </a:p>
          <a:p>
            <a:pPr algn="ctr"/>
            <a:r>
              <a:rPr lang="nb-NO" sz="800" dirty="0" smtClean="0">
                <a:solidFill>
                  <a:prstClr val="black"/>
                </a:solidFill>
              </a:rPr>
              <a:t>Rehabilitering</a:t>
            </a:r>
          </a:p>
          <a:p>
            <a:pPr algn="ctr"/>
            <a:r>
              <a:rPr lang="nb-NO" sz="800" dirty="0" smtClean="0">
                <a:solidFill>
                  <a:prstClr val="black"/>
                </a:solidFill>
              </a:rPr>
              <a:t>Klikk for sjekkliste 3</a:t>
            </a:r>
            <a:endParaRPr lang="nb-NO" sz="800" dirty="0">
              <a:solidFill>
                <a:prstClr val="black"/>
              </a:solidFill>
            </a:endParaRPr>
          </a:p>
        </p:txBody>
      </p:sp>
      <p:sp>
        <p:nvSpPr>
          <p:cNvPr id="46" name="Rektangel 45"/>
          <p:cNvSpPr/>
          <p:nvPr/>
        </p:nvSpPr>
        <p:spPr>
          <a:xfrm>
            <a:off x="2495730" y="1371387"/>
            <a:ext cx="996149" cy="59768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>
                <a:solidFill>
                  <a:prstClr val="black"/>
                </a:solidFill>
              </a:rPr>
              <a:t>Besøk av primærkontakt/  </a:t>
            </a:r>
            <a:r>
              <a:rPr lang="nb-NO" sz="800" dirty="0" err="1" smtClean="0">
                <a:solidFill>
                  <a:prstClr val="black"/>
                </a:solidFill>
              </a:rPr>
              <a:t>sjukepleiar</a:t>
            </a:r>
            <a:r>
              <a:rPr lang="nb-NO" sz="800" dirty="0" smtClean="0">
                <a:solidFill>
                  <a:prstClr val="black"/>
                </a:solidFill>
              </a:rPr>
              <a:t> </a:t>
            </a:r>
            <a:r>
              <a:rPr lang="nb-NO" sz="800" dirty="0">
                <a:solidFill>
                  <a:prstClr val="black"/>
                </a:solidFill>
              </a:rPr>
              <a:t>etter 3 </a:t>
            </a:r>
            <a:r>
              <a:rPr lang="nb-NO" sz="800" dirty="0" err="1" smtClean="0">
                <a:solidFill>
                  <a:prstClr val="black"/>
                </a:solidFill>
              </a:rPr>
              <a:t>dagar</a:t>
            </a:r>
            <a:r>
              <a:rPr lang="nb-NO" sz="800" dirty="0" smtClean="0">
                <a:solidFill>
                  <a:prstClr val="black"/>
                </a:solidFill>
              </a:rPr>
              <a:t>  Klikk for sjekkliste 2</a:t>
            </a:r>
            <a:endParaRPr lang="nb-NO" sz="800" dirty="0">
              <a:solidFill>
                <a:prstClr val="black"/>
              </a:solidFill>
            </a:endParaRPr>
          </a:p>
        </p:txBody>
      </p:sp>
      <p:sp>
        <p:nvSpPr>
          <p:cNvPr id="47" name="Rektangel 46"/>
          <p:cNvSpPr/>
          <p:nvPr/>
        </p:nvSpPr>
        <p:spPr>
          <a:xfrm>
            <a:off x="4716015" y="1823069"/>
            <a:ext cx="1029741" cy="55876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>
                <a:solidFill>
                  <a:prstClr val="black"/>
                </a:solidFill>
              </a:rPr>
              <a:t>Ny samtale med </a:t>
            </a:r>
            <a:r>
              <a:rPr lang="nb-NO" sz="800" dirty="0" smtClean="0">
                <a:solidFill>
                  <a:prstClr val="black"/>
                </a:solidFill>
              </a:rPr>
              <a:t>primærkontakt </a:t>
            </a:r>
            <a:r>
              <a:rPr lang="nb-NO" sz="800" dirty="0">
                <a:solidFill>
                  <a:prstClr val="black"/>
                </a:solidFill>
              </a:rPr>
              <a:t>etter 4 </a:t>
            </a:r>
            <a:r>
              <a:rPr lang="nb-NO" sz="800" dirty="0" smtClean="0">
                <a:solidFill>
                  <a:prstClr val="black"/>
                </a:solidFill>
              </a:rPr>
              <a:t>uker                           Klikk for sjekkliste 2</a:t>
            </a:r>
            <a:endParaRPr lang="nb-NO" sz="800" dirty="0">
              <a:solidFill>
                <a:prstClr val="black"/>
              </a:solidFill>
            </a:endParaRPr>
          </a:p>
        </p:txBody>
      </p:sp>
      <p:sp>
        <p:nvSpPr>
          <p:cNvPr id="48" name="Rektangel 47"/>
          <p:cNvSpPr/>
          <p:nvPr/>
        </p:nvSpPr>
        <p:spPr>
          <a:xfrm>
            <a:off x="5849179" y="1772815"/>
            <a:ext cx="1007662" cy="45341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800" dirty="0" smtClean="0">
                <a:solidFill>
                  <a:prstClr val="black"/>
                </a:solidFill>
              </a:rPr>
              <a:t>Primærkontakt/</a:t>
            </a:r>
            <a:endParaRPr lang="nb-NO" sz="800" dirty="0">
              <a:solidFill>
                <a:prstClr val="black"/>
              </a:solidFill>
            </a:endParaRPr>
          </a:p>
          <a:p>
            <a:r>
              <a:rPr lang="nb-NO" sz="800" dirty="0" err="1" smtClean="0">
                <a:solidFill>
                  <a:prstClr val="black"/>
                </a:solidFill>
              </a:rPr>
              <a:t>sjukepleiar</a:t>
            </a:r>
            <a:endParaRPr lang="nb-NO" sz="800" dirty="0" smtClean="0">
              <a:solidFill>
                <a:prstClr val="black"/>
              </a:solidFill>
            </a:endParaRPr>
          </a:p>
          <a:p>
            <a:r>
              <a:rPr lang="nb-NO" sz="800" dirty="0" smtClean="0">
                <a:solidFill>
                  <a:prstClr val="black"/>
                </a:solidFill>
              </a:rPr>
              <a:t>Klikk for sjekkliste 2 </a:t>
            </a:r>
            <a:endParaRPr lang="nb-NO" sz="800" dirty="0">
              <a:solidFill>
                <a:prstClr val="black"/>
              </a:solidFill>
            </a:endParaRPr>
          </a:p>
        </p:txBody>
      </p:sp>
      <p:sp>
        <p:nvSpPr>
          <p:cNvPr id="49" name="Rektangel 48"/>
          <p:cNvSpPr/>
          <p:nvPr/>
        </p:nvSpPr>
        <p:spPr>
          <a:xfrm>
            <a:off x="7690471" y="1969071"/>
            <a:ext cx="914400" cy="35684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 err="1">
                <a:solidFill>
                  <a:prstClr val="black"/>
                </a:solidFill>
              </a:rPr>
              <a:t>Ø.hj</a:t>
            </a:r>
            <a:r>
              <a:rPr lang="nb-NO" sz="800" dirty="0">
                <a:solidFill>
                  <a:prstClr val="black"/>
                </a:solidFill>
              </a:rPr>
              <a:t>: </a:t>
            </a:r>
            <a:r>
              <a:rPr lang="nb-NO" sz="800" dirty="0" smtClean="0">
                <a:solidFill>
                  <a:prstClr val="black"/>
                </a:solidFill>
              </a:rPr>
              <a:t>Forsterka</a:t>
            </a:r>
            <a:endParaRPr lang="nb-NO" sz="800" dirty="0">
              <a:solidFill>
                <a:prstClr val="black"/>
              </a:solidFill>
            </a:endParaRPr>
          </a:p>
          <a:p>
            <a:pPr algn="ctr"/>
            <a:r>
              <a:rPr lang="nb-NO" sz="800" dirty="0" err="1" smtClean="0">
                <a:solidFill>
                  <a:prstClr val="black"/>
                </a:solidFill>
              </a:rPr>
              <a:t>heimeteneste</a:t>
            </a:r>
            <a:endParaRPr lang="nb-NO" sz="800" dirty="0">
              <a:solidFill>
                <a:prstClr val="black"/>
              </a:solidFill>
            </a:endParaRPr>
          </a:p>
        </p:txBody>
      </p:sp>
      <p:sp>
        <p:nvSpPr>
          <p:cNvPr id="53" name="Rektangel 52"/>
          <p:cNvSpPr/>
          <p:nvPr/>
        </p:nvSpPr>
        <p:spPr>
          <a:xfrm>
            <a:off x="5971464" y="4552726"/>
            <a:ext cx="1033069" cy="28763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>
                <a:solidFill>
                  <a:prstClr val="black"/>
                </a:solidFill>
              </a:rPr>
              <a:t>Lege vakt</a:t>
            </a:r>
          </a:p>
        </p:txBody>
      </p:sp>
      <p:sp>
        <p:nvSpPr>
          <p:cNvPr id="63" name="Beslutning 62"/>
          <p:cNvSpPr/>
          <p:nvPr/>
        </p:nvSpPr>
        <p:spPr>
          <a:xfrm>
            <a:off x="7004533" y="4565358"/>
            <a:ext cx="216024" cy="227678"/>
          </a:xfrm>
          <a:prstGeom prst="flowChartDecision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sp>
        <p:nvSpPr>
          <p:cNvPr id="64" name="Beslutning 63"/>
          <p:cNvSpPr/>
          <p:nvPr/>
        </p:nvSpPr>
        <p:spPr>
          <a:xfrm>
            <a:off x="6976596" y="3907395"/>
            <a:ext cx="216024" cy="227678"/>
          </a:xfrm>
          <a:prstGeom prst="flowChartDecision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sp>
        <p:nvSpPr>
          <p:cNvPr id="65" name="Beslutning 64"/>
          <p:cNvSpPr/>
          <p:nvPr/>
        </p:nvSpPr>
        <p:spPr>
          <a:xfrm>
            <a:off x="6244998" y="2511810"/>
            <a:ext cx="216024" cy="227678"/>
          </a:xfrm>
          <a:prstGeom prst="flowChartDecision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sp>
        <p:nvSpPr>
          <p:cNvPr id="44" name="Rektangel 43"/>
          <p:cNvSpPr/>
          <p:nvPr/>
        </p:nvSpPr>
        <p:spPr>
          <a:xfrm>
            <a:off x="3905272" y="3262801"/>
            <a:ext cx="914400" cy="31021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>
                <a:solidFill>
                  <a:prstClr val="black"/>
                </a:solidFill>
              </a:rPr>
              <a:t>Trening og </a:t>
            </a:r>
          </a:p>
          <a:p>
            <a:pPr algn="ctr"/>
            <a:r>
              <a:rPr lang="nb-NO" sz="800" dirty="0">
                <a:solidFill>
                  <a:prstClr val="black"/>
                </a:solidFill>
              </a:rPr>
              <a:t>opplæring</a:t>
            </a:r>
          </a:p>
        </p:txBody>
      </p:sp>
      <p:sp>
        <p:nvSpPr>
          <p:cNvPr id="73" name="Rektangel 72"/>
          <p:cNvSpPr/>
          <p:nvPr/>
        </p:nvSpPr>
        <p:spPr>
          <a:xfrm>
            <a:off x="6532048" y="789840"/>
            <a:ext cx="1723035" cy="26561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 err="1" smtClean="0">
                <a:solidFill>
                  <a:prstClr val="black"/>
                </a:solidFill>
              </a:rPr>
              <a:t>Dagleg</a:t>
            </a:r>
            <a:r>
              <a:rPr lang="nb-NO" sz="800" dirty="0" smtClean="0">
                <a:solidFill>
                  <a:prstClr val="black"/>
                </a:solidFill>
              </a:rPr>
              <a:t> </a:t>
            </a:r>
            <a:r>
              <a:rPr lang="nb-NO" sz="800" dirty="0">
                <a:solidFill>
                  <a:prstClr val="black"/>
                </a:solidFill>
              </a:rPr>
              <a:t>observasjon og </a:t>
            </a:r>
            <a:r>
              <a:rPr lang="nb-NO" sz="800" dirty="0" err="1" smtClean="0">
                <a:solidFill>
                  <a:prstClr val="black"/>
                </a:solidFill>
              </a:rPr>
              <a:t>tenesteyting</a:t>
            </a:r>
            <a:endParaRPr lang="nb-NO" sz="800" dirty="0">
              <a:solidFill>
                <a:prstClr val="black"/>
              </a:solidFill>
            </a:endParaRPr>
          </a:p>
        </p:txBody>
      </p:sp>
      <p:sp>
        <p:nvSpPr>
          <p:cNvPr id="20" name="Dokument 19"/>
          <p:cNvSpPr/>
          <p:nvPr/>
        </p:nvSpPr>
        <p:spPr>
          <a:xfrm rot="5400000">
            <a:off x="5832299" y="355703"/>
            <a:ext cx="265612" cy="1133887"/>
          </a:xfrm>
          <a:prstGeom prst="flowChartDocumen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nb-NO" sz="800" dirty="0">
                <a:solidFill>
                  <a:prstClr val="black"/>
                </a:solidFill>
              </a:rPr>
              <a:t>Pasienten </a:t>
            </a:r>
            <a:r>
              <a:rPr lang="nb-NO" sz="800" dirty="0" smtClean="0">
                <a:solidFill>
                  <a:prstClr val="black"/>
                </a:solidFill>
              </a:rPr>
              <a:t>vert </a:t>
            </a:r>
            <a:r>
              <a:rPr lang="nb-NO" sz="800" dirty="0" err="1" smtClean="0">
                <a:solidFill>
                  <a:prstClr val="black"/>
                </a:solidFill>
              </a:rPr>
              <a:t>dårlegare</a:t>
            </a:r>
            <a:endParaRPr lang="nb-NO" sz="800" dirty="0">
              <a:solidFill>
                <a:prstClr val="black"/>
              </a:solidFill>
            </a:endParaRPr>
          </a:p>
        </p:txBody>
      </p:sp>
      <p:cxnSp>
        <p:nvCxnSpPr>
          <p:cNvPr id="81" name="Rett pil 80"/>
          <p:cNvCxnSpPr>
            <a:stCxn id="46" idx="0"/>
          </p:cNvCxnSpPr>
          <p:nvPr/>
        </p:nvCxnSpPr>
        <p:spPr>
          <a:xfrm flipV="1">
            <a:off x="2993805" y="1055453"/>
            <a:ext cx="0" cy="315934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Rett pil 88"/>
          <p:cNvCxnSpPr>
            <a:stCxn id="47" idx="0"/>
          </p:cNvCxnSpPr>
          <p:nvPr/>
        </p:nvCxnSpPr>
        <p:spPr>
          <a:xfrm flipH="1" flipV="1">
            <a:off x="5230885" y="1055452"/>
            <a:ext cx="1" cy="767617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Rett pil 109"/>
          <p:cNvCxnSpPr/>
          <p:nvPr/>
        </p:nvCxnSpPr>
        <p:spPr>
          <a:xfrm>
            <a:off x="2127022" y="3401835"/>
            <a:ext cx="1778250" cy="7873"/>
          </a:xfrm>
          <a:prstGeom prst="straightConnector1">
            <a:avLst/>
          </a:prstGeom>
          <a:ln w="63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Vinkel 126"/>
          <p:cNvCxnSpPr/>
          <p:nvPr/>
        </p:nvCxnSpPr>
        <p:spPr>
          <a:xfrm rot="5400000" flipH="1" flipV="1">
            <a:off x="4213606" y="2937527"/>
            <a:ext cx="1707296" cy="495162"/>
          </a:xfrm>
          <a:prstGeom prst="bentConnector3">
            <a:avLst>
              <a:gd name="adj1" fmla="val 615"/>
            </a:avLst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Rett pil 137"/>
          <p:cNvCxnSpPr>
            <a:stCxn id="73" idx="2"/>
          </p:cNvCxnSpPr>
          <p:nvPr/>
        </p:nvCxnSpPr>
        <p:spPr>
          <a:xfrm>
            <a:off x="7393566" y="1055452"/>
            <a:ext cx="36314" cy="5015587"/>
          </a:xfrm>
          <a:prstGeom prst="straightConnector1">
            <a:avLst/>
          </a:prstGeom>
          <a:ln w="635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Rett pil 139"/>
          <p:cNvCxnSpPr/>
          <p:nvPr/>
        </p:nvCxnSpPr>
        <p:spPr>
          <a:xfrm>
            <a:off x="7429880" y="2112091"/>
            <a:ext cx="260591" cy="0"/>
          </a:xfrm>
          <a:prstGeom prst="straightConnector1">
            <a:avLst/>
          </a:prstGeom>
          <a:ln w="63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Rett pil 145"/>
          <p:cNvCxnSpPr>
            <a:stCxn id="64" idx="3"/>
          </p:cNvCxnSpPr>
          <p:nvPr/>
        </p:nvCxnSpPr>
        <p:spPr>
          <a:xfrm flipV="1">
            <a:off x="7192620" y="4020962"/>
            <a:ext cx="536415" cy="272"/>
          </a:xfrm>
          <a:prstGeom prst="straightConnector1">
            <a:avLst/>
          </a:prstGeom>
          <a:ln w="63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Rett pil 149"/>
          <p:cNvCxnSpPr/>
          <p:nvPr/>
        </p:nvCxnSpPr>
        <p:spPr>
          <a:xfrm>
            <a:off x="6137646" y="1009994"/>
            <a:ext cx="0" cy="680195"/>
          </a:xfrm>
          <a:prstGeom prst="straightConnector1">
            <a:avLst/>
          </a:prstGeom>
          <a:ln w="63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Rett linje 152"/>
          <p:cNvCxnSpPr>
            <a:stCxn id="48" idx="2"/>
            <a:endCxn id="65" idx="0"/>
          </p:cNvCxnSpPr>
          <p:nvPr/>
        </p:nvCxnSpPr>
        <p:spPr>
          <a:xfrm>
            <a:off x="6353010" y="2226230"/>
            <a:ext cx="0" cy="28558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Rett linje 156"/>
          <p:cNvCxnSpPr/>
          <p:nvPr/>
        </p:nvCxnSpPr>
        <p:spPr>
          <a:xfrm flipH="1">
            <a:off x="6348711" y="2729015"/>
            <a:ext cx="2835" cy="234149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Rett pil 159"/>
          <p:cNvCxnSpPr>
            <a:endCxn id="45" idx="1"/>
          </p:cNvCxnSpPr>
          <p:nvPr/>
        </p:nvCxnSpPr>
        <p:spPr>
          <a:xfrm>
            <a:off x="5712126" y="2940064"/>
            <a:ext cx="1928006" cy="1"/>
          </a:xfrm>
          <a:prstGeom prst="straightConnector1">
            <a:avLst/>
          </a:prstGeom>
          <a:ln w="63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Rett linje 179"/>
          <p:cNvCxnSpPr/>
          <p:nvPr/>
        </p:nvCxnSpPr>
        <p:spPr>
          <a:xfrm>
            <a:off x="7220557" y="4679197"/>
            <a:ext cx="209323" cy="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Vinkel 183"/>
          <p:cNvCxnSpPr>
            <a:endCxn id="36" idx="1"/>
          </p:cNvCxnSpPr>
          <p:nvPr/>
        </p:nvCxnSpPr>
        <p:spPr>
          <a:xfrm rot="16200000" flipH="1">
            <a:off x="5284653" y="3389233"/>
            <a:ext cx="1092312" cy="240174"/>
          </a:xfrm>
          <a:prstGeom prst="bentConnector2">
            <a:avLst/>
          </a:prstGeom>
          <a:ln w="63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Vinkel 186"/>
          <p:cNvCxnSpPr/>
          <p:nvPr/>
        </p:nvCxnSpPr>
        <p:spPr>
          <a:xfrm rot="16200000" flipH="1">
            <a:off x="5517461" y="4242541"/>
            <a:ext cx="647264" cy="260742"/>
          </a:xfrm>
          <a:prstGeom prst="bentConnector2">
            <a:avLst/>
          </a:prstGeom>
          <a:ln w="63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Vinkel 189"/>
          <p:cNvCxnSpPr>
            <a:stCxn id="46" idx="3"/>
            <a:endCxn id="37" idx="1"/>
          </p:cNvCxnSpPr>
          <p:nvPr/>
        </p:nvCxnSpPr>
        <p:spPr>
          <a:xfrm>
            <a:off x="3491879" y="1670229"/>
            <a:ext cx="415818" cy="2379933"/>
          </a:xfrm>
          <a:prstGeom prst="bentConnector3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Rett pil 191"/>
          <p:cNvCxnSpPr>
            <a:endCxn id="46" idx="2"/>
          </p:cNvCxnSpPr>
          <p:nvPr/>
        </p:nvCxnSpPr>
        <p:spPr>
          <a:xfrm flipV="1">
            <a:off x="2993804" y="1969071"/>
            <a:ext cx="1" cy="601672"/>
          </a:xfrm>
          <a:prstGeom prst="straightConnector1">
            <a:avLst/>
          </a:prstGeom>
          <a:ln w="63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Rett linje 195"/>
          <p:cNvCxnSpPr/>
          <p:nvPr/>
        </p:nvCxnSpPr>
        <p:spPr>
          <a:xfrm>
            <a:off x="2944142" y="2940065"/>
            <a:ext cx="1" cy="453897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Vinkel 197"/>
          <p:cNvCxnSpPr>
            <a:endCxn id="46" idx="1"/>
          </p:cNvCxnSpPr>
          <p:nvPr/>
        </p:nvCxnSpPr>
        <p:spPr>
          <a:xfrm rot="5400000" flipH="1" flipV="1">
            <a:off x="2187363" y="1717820"/>
            <a:ext cx="355958" cy="260776"/>
          </a:xfrm>
          <a:prstGeom prst="bentConnector2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Vinkel 199"/>
          <p:cNvCxnSpPr/>
          <p:nvPr/>
        </p:nvCxnSpPr>
        <p:spPr>
          <a:xfrm rot="16200000" flipH="1">
            <a:off x="2101561" y="2393626"/>
            <a:ext cx="501773" cy="234988"/>
          </a:xfrm>
          <a:prstGeom prst="bentConnector2">
            <a:avLst/>
          </a:prstGeom>
          <a:ln w="63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Rett pil 204"/>
          <p:cNvCxnSpPr/>
          <p:nvPr/>
        </p:nvCxnSpPr>
        <p:spPr>
          <a:xfrm>
            <a:off x="5479183" y="705167"/>
            <a:ext cx="2981249" cy="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Rett linje 207"/>
          <p:cNvCxnSpPr/>
          <p:nvPr/>
        </p:nvCxnSpPr>
        <p:spPr>
          <a:xfrm>
            <a:off x="5479003" y="620688"/>
            <a:ext cx="0" cy="12587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TekstSylinder 210"/>
          <p:cNvSpPr txBox="1"/>
          <p:nvPr/>
        </p:nvSpPr>
        <p:spPr>
          <a:xfrm>
            <a:off x="6504717" y="551818"/>
            <a:ext cx="7042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dirty="0">
                <a:solidFill>
                  <a:prstClr val="black"/>
                </a:solidFill>
              </a:rPr>
              <a:t>Ny episode</a:t>
            </a:r>
          </a:p>
        </p:txBody>
      </p:sp>
      <p:sp>
        <p:nvSpPr>
          <p:cNvPr id="7" name="TekstSylinder 6"/>
          <p:cNvSpPr txBox="1"/>
          <p:nvPr/>
        </p:nvSpPr>
        <p:spPr>
          <a:xfrm>
            <a:off x="683194" y="6467990"/>
            <a:ext cx="3914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800" b="1" dirty="0">
                <a:solidFill>
                  <a:prstClr val="black"/>
                </a:solidFill>
              </a:rPr>
              <a:t>Start</a:t>
            </a:r>
          </a:p>
        </p:txBody>
      </p:sp>
      <p:sp>
        <p:nvSpPr>
          <p:cNvPr id="41" name="Rektangel 40"/>
          <p:cNvSpPr/>
          <p:nvPr/>
        </p:nvSpPr>
        <p:spPr>
          <a:xfrm>
            <a:off x="1823524" y="1972660"/>
            <a:ext cx="303498" cy="381315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nb-NO" sz="1000" dirty="0">
                <a:solidFill>
                  <a:prstClr val="black"/>
                </a:solidFill>
              </a:rPr>
              <a:t>Video-</a:t>
            </a:r>
            <a:r>
              <a:rPr lang="nb-NO" sz="1000" dirty="0" smtClean="0">
                <a:solidFill>
                  <a:prstClr val="black"/>
                </a:solidFill>
              </a:rPr>
              <a:t>/</a:t>
            </a:r>
            <a:r>
              <a:rPr lang="nb-NO" sz="1000" dirty="0" err="1" smtClean="0">
                <a:solidFill>
                  <a:prstClr val="black"/>
                </a:solidFill>
              </a:rPr>
              <a:t>Lync</a:t>
            </a:r>
            <a:r>
              <a:rPr lang="nb-NO" sz="1000" dirty="0" smtClean="0">
                <a:solidFill>
                  <a:prstClr val="black"/>
                </a:solidFill>
              </a:rPr>
              <a:t>-/Telefon møte </a:t>
            </a:r>
            <a:r>
              <a:rPr lang="nb-NO" sz="1000" dirty="0">
                <a:solidFill>
                  <a:prstClr val="black"/>
                </a:solidFill>
              </a:rPr>
              <a:t>Kontaktperson</a:t>
            </a:r>
          </a:p>
        </p:txBody>
      </p:sp>
      <p:cxnSp>
        <p:nvCxnSpPr>
          <p:cNvPr id="92" name="Rett pil 91"/>
          <p:cNvCxnSpPr/>
          <p:nvPr/>
        </p:nvCxnSpPr>
        <p:spPr>
          <a:xfrm flipV="1">
            <a:off x="4405911" y="2242568"/>
            <a:ext cx="0" cy="1020233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ktangel 93"/>
          <p:cNvSpPr/>
          <p:nvPr/>
        </p:nvSpPr>
        <p:spPr>
          <a:xfrm>
            <a:off x="3779913" y="1979827"/>
            <a:ext cx="864096" cy="26274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>
                <a:solidFill>
                  <a:prstClr val="black"/>
                </a:solidFill>
              </a:rPr>
              <a:t>Tilbakemelding </a:t>
            </a:r>
            <a:r>
              <a:rPr lang="nb-NO" sz="800" dirty="0" err="1" smtClean="0">
                <a:solidFill>
                  <a:prstClr val="black"/>
                </a:solidFill>
              </a:rPr>
              <a:t>frå</a:t>
            </a:r>
            <a:r>
              <a:rPr lang="nb-NO" sz="800" dirty="0" smtClean="0">
                <a:solidFill>
                  <a:prstClr val="black"/>
                </a:solidFill>
              </a:rPr>
              <a:t> fastlege</a:t>
            </a:r>
            <a:endParaRPr lang="nb-NO" sz="800" dirty="0">
              <a:solidFill>
                <a:prstClr val="black"/>
              </a:solidFill>
            </a:endParaRPr>
          </a:p>
        </p:txBody>
      </p:sp>
      <p:cxnSp>
        <p:nvCxnSpPr>
          <p:cNvPr id="118" name="Rett linje 117"/>
          <p:cNvCxnSpPr/>
          <p:nvPr/>
        </p:nvCxnSpPr>
        <p:spPr>
          <a:xfrm>
            <a:off x="4405911" y="3573017"/>
            <a:ext cx="0" cy="306219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022" y="2028431"/>
            <a:ext cx="22542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kstSylinder 12"/>
          <p:cNvSpPr txBox="1"/>
          <p:nvPr/>
        </p:nvSpPr>
        <p:spPr>
          <a:xfrm>
            <a:off x="3707295" y="6627842"/>
            <a:ext cx="39149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dirty="0">
                <a:solidFill>
                  <a:prstClr val="black"/>
                </a:solidFill>
              </a:rPr>
              <a:t>Kilde: Anders Grimsmo</a:t>
            </a:r>
          </a:p>
        </p:txBody>
      </p:sp>
      <p:cxnSp>
        <p:nvCxnSpPr>
          <p:cNvPr id="93" name="Rett pil 92"/>
          <p:cNvCxnSpPr/>
          <p:nvPr/>
        </p:nvCxnSpPr>
        <p:spPr>
          <a:xfrm flipV="1">
            <a:off x="1946904" y="5779219"/>
            <a:ext cx="16404" cy="377541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Rett pil 103"/>
          <p:cNvCxnSpPr>
            <a:endCxn id="3" idx="3"/>
          </p:cNvCxnSpPr>
          <p:nvPr/>
        </p:nvCxnSpPr>
        <p:spPr>
          <a:xfrm flipH="1">
            <a:off x="5459973" y="6278444"/>
            <a:ext cx="1672624" cy="21924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Rett pil 110"/>
          <p:cNvCxnSpPr>
            <a:stCxn id="3" idx="1"/>
          </p:cNvCxnSpPr>
          <p:nvPr/>
        </p:nvCxnSpPr>
        <p:spPr>
          <a:xfrm flipH="1" flipV="1">
            <a:off x="2104637" y="6291462"/>
            <a:ext cx="2203208" cy="8906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Rektangel 130"/>
          <p:cNvSpPr/>
          <p:nvPr/>
        </p:nvSpPr>
        <p:spPr>
          <a:xfrm>
            <a:off x="7716258" y="4518057"/>
            <a:ext cx="914400" cy="34185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smtClean="0">
                <a:solidFill>
                  <a:prstClr val="black"/>
                </a:solidFill>
              </a:rPr>
              <a:t>ØHD/KAD</a:t>
            </a:r>
            <a:endParaRPr lang="nb-NO" sz="800" dirty="0">
              <a:solidFill>
                <a:prstClr val="black"/>
              </a:solidFill>
            </a:endParaRPr>
          </a:p>
        </p:txBody>
      </p:sp>
      <p:cxnSp>
        <p:nvCxnSpPr>
          <p:cNvPr id="133" name="Rett pil 132"/>
          <p:cNvCxnSpPr/>
          <p:nvPr/>
        </p:nvCxnSpPr>
        <p:spPr>
          <a:xfrm flipV="1">
            <a:off x="8049962" y="4865768"/>
            <a:ext cx="0" cy="1216255"/>
          </a:xfrm>
          <a:prstGeom prst="straightConnector1">
            <a:avLst/>
          </a:prstGeom>
          <a:ln w="63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Rett pil 134"/>
          <p:cNvCxnSpPr/>
          <p:nvPr/>
        </p:nvCxnSpPr>
        <p:spPr>
          <a:xfrm flipV="1">
            <a:off x="7208965" y="4678019"/>
            <a:ext cx="536415" cy="272"/>
          </a:xfrm>
          <a:prstGeom prst="straightConnector1">
            <a:avLst/>
          </a:prstGeom>
          <a:ln w="63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Rett pil 145"/>
          <p:cNvCxnSpPr/>
          <p:nvPr/>
        </p:nvCxnSpPr>
        <p:spPr>
          <a:xfrm>
            <a:off x="7103717" y="4125281"/>
            <a:ext cx="1094035" cy="370663"/>
          </a:xfrm>
          <a:prstGeom prst="straightConnector1">
            <a:avLst/>
          </a:prstGeom>
          <a:ln w="63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841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01955" y="114417"/>
            <a:ext cx="8229600" cy="309020"/>
          </a:xfrm>
        </p:spPr>
        <p:txBody>
          <a:bodyPr>
            <a:noAutofit/>
          </a:bodyPr>
          <a:lstStyle/>
          <a:p>
            <a:r>
              <a:rPr lang="nb-NO" sz="1400" b="1" dirty="0" smtClean="0"/>
              <a:t>Pasientforløp – Den eldre </a:t>
            </a:r>
            <a:r>
              <a:rPr lang="nb-NO" sz="1400" b="1" dirty="0" err="1" smtClean="0"/>
              <a:t>multisjuke</a:t>
            </a:r>
            <a:r>
              <a:rPr lang="nb-NO" sz="1400" b="1" dirty="0" smtClean="0"/>
              <a:t> pasient</a:t>
            </a:r>
            <a:endParaRPr lang="nb-NO" sz="1400" b="1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8019253"/>
              </p:ext>
            </p:extLst>
          </p:nvPr>
        </p:nvGraphicFramePr>
        <p:xfrm>
          <a:off x="107504" y="548680"/>
          <a:ext cx="8856984" cy="6264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56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60729">
                <a:tc>
                  <a:txBody>
                    <a:bodyPr/>
                    <a:lstStyle/>
                    <a:p>
                      <a:endParaRPr lang="nb-NO" dirty="0" smtClean="0"/>
                    </a:p>
                    <a:p>
                      <a:endParaRPr lang="nb-NO" dirty="0" smtClean="0"/>
                    </a:p>
                    <a:p>
                      <a:endParaRPr lang="nb-NO" dirty="0" smtClean="0"/>
                    </a:p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743">
                <a:tc>
                  <a:txBody>
                    <a:bodyPr/>
                    <a:lstStyle/>
                    <a:p>
                      <a:endParaRPr lang="nb-NO" dirty="0" smtClean="0"/>
                    </a:p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743">
                <a:tc>
                  <a:txBody>
                    <a:bodyPr/>
                    <a:lstStyle/>
                    <a:p>
                      <a:endParaRPr lang="nb-NO" dirty="0" smtClean="0"/>
                    </a:p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1743">
                <a:tc>
                  <a:txBody>
                    <a:bodyPr/>
                    <a:lstStyle/>
                    <a:p>
                      <a:endParaRPr lang="nb-NO" dirty="0" smtClean="0"/>
                    </a:p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743">
                <a:tc>
                  <a:txBody>
                    <a:bodyPr/>
                    <a:lstStyle/>
                    <a:p>
                      <a:endParaRPr lang="nb-NO" dirty="0" smtClean="0"/>
                    </a:p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3250">
                <a:tc>
                  <a:txBody>
                    <a:bodyPr/>
                    <a:lstStyle/>
                    <a:p>
                      <a:endParaRPr lang="nb-NO" dirty="0" smtClean="0"/>
                    </a:p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1743">
                <a:tc>
                  <a:txBody>
                    <a:bodyPr/>
                    <a:lstStyle/>
                    <a:p>
                      <a:endParaRPr lang="nb-NO" dirty="0" smtClean="0"/>
                    </a:p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63487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Pil høyre 4"/>
          <p:cNvSpPr/>
          <p:nvPr/>
        </p:nvSpPr>
        <p:spPr>
          <a:xfrm>
            <a:off x="1051752" y="30591"/>
            <a:ext cx="6984776" cy="476672"/>
          </a:xfrm>
          <a:prstGeom prst="rightArrow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174182" y="1055452"/>
            <a:ext cx="929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dirty="0" smtClean="0">
                <a:solidFill>
                  <a:prstClr val="black"/>
                </a:solidFill>
              </a:rPr>
              <a:t>Heim: </a:t>
            </a:r>
            <a:r>
              <a:rPr lang="nb-NO" sz="900" dirty="0">
                <a:solidFill>
                  <a:prstClr val="black"/>
                </a:solidFill>
              </a:rPr>
              <a:t>pasient/ </a:t>
            </a:r>
            <a:r>
              <a:rPr lang="nb-NO" sz="900" dirty="0" err="1" smtClean="0">
                <a:solidFill>
                  <a:prstClr val="black"/>
                </a:solidFill>
              </a:rPr>
              <a:t>pårørande</a:t>
            </a:r>
            <a:endParaRPr lang="nb-NO" sz="900" dirty="0">
              <a:solidFill>
                <a:prstClr val="black"/>
              </a:solidFill>
            </a:endParaRPr>
          </a:p>
        </p:txBody>
      </p:sp>
      <p:sp>
        <p:nvSpPr>
          <p:cNvPr id="8" name="TekstSylinder 7"/>
          <p:cNvSpPr txBox="1"/>
          <p:nvPr/>
        </p:nvSpPr>
        <p:spPr>
          <a:xfrm>
            <a:off x="163125" y="2640356"/>
            <a:ext cx="9296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dirty="0" smtClean="0">
                <a:solidFill>
                  <a:prstClr val="black"/>
                </a:solidFill>
              </a:rPr>
              <a:t>Sjukeheim</a:t>
            </a:r>
            <a:endParaRPr lang="nb-NO" sz="900" dirty="0">
              <a:solidFill>
                <a:prstClr val="black"/>
              </a:solidFill>
            </a:endParaRPr>
          </a:p>
        </p:txBody>
      </p:sp>
      <p:sp>
        <p:nvSpPr>
          <p:cNvPr id="9" name="TekstSylinder 8"/>
          <p:cNvSpPr txBox="1"/>
          <p:nvPr/>
        </p:nvSpPr>
        <p:spPr>
          <a:xfrm>
            <a:off x="186793" y="3294292"/>
            <a:ext cx="9296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dirty="0" err="1">
                <a:solidFill>
                  <a:prstClr val="black"/>
                </a:solidFill>
              </a:rPr>
              <a:t>Fysiot</a:t>
            </a:r>
            <a:r>
              <a:rPr lang="nb-NO" sz="900" dirty="0">
                <a:solidFill>
                  <a:prstClr val="black"/>
                </a:solidFill>
              </a:rPr>
              <a:t>-/ergot.</a:t>
            </a:r>
          </a:p>
        </p:txBody>
      </p:sp>
      <p:sp>
        <p:nvSpPr>
          <p:cNvPr id="10" name="TekstSylinder 9"/>
          <p:cNvSpPr txBox="1"/>
          <p:nvPr/>
        </p:nvSpPr>
        <p:spPr>
          <a:xfrm>
            <a:off x="170637" y="3933862"/>
            <a:ext cx="9296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dirty="0">
                <a:solidFill>
                  <a:prstClr val="black"/>
                </a:solidFill>
              </a:rPr>
              <a:t>Fastlege</a:t>
            </a:r>
          </a:p>
        </p:txBody>
      </p:sp>
      <p:sp>
        <p:nvSpPr>
          <p:cNvPr id="11" name="TekstSylinder 10"/>
          <p:cNvSpPr txBox="1"/>
          <p:nvPr/>
        </p:nvSpPr>
        <p:spPr>
          <a:xfrm>
            <a:off x="169982" y="4581128"/>
            <a:ext cx="9296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dirty="0">
                <a:solidFill>
                  <a:prstClr val="black"/>
                </a:solidFill>
              </a:rPr>
              <a:t>Legevakt</a:t>
            </a:r>
          </a:p>
        </p:txBody>
      </p:sp>
      <p:sp>
        <p:nvSpPr>
          <p:cNvPr id="12" name="TekstSylinder 11"/>
          <p:cNvSpPr txBox="1"/>
          <p:nvPr/>
        </p:nvSpPr>
        <p:spPr>
          <a:xfrm>
            <a:off x="169982" y="5157192"/>
            <a:ext cx="9784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dirty="0">
                <a:solidFill>
                  <a:prstClr val="black"/>
                </a:solidFill>
              </a:rPr>
              <a:t>Tildelingskontor/ </a:t>
            </a:r>
            <a:r>
              <a:rPr lang="nb-NO" sz="800" dirty="0" err="1" smtClean="0">
                <a:solidFill>
                  <a:prstClr val="black"/>
                </a:solidFill>
              </a:rPr>
              <a:t>saksbehandlarte</a:t>
            </a:r>
            <a:r>
              <a:rPr lang="nb-NO" sz="800" dirty="0" smtClean="0">
                <a:solidFill>
                  <a:prstClr val="black"/>
                </a:solidFill>
              </a:rPr>
              <a:t>.</a:t>
            </a:r>
            <a:endParaRPr lang="nb-NO" sz="800" dirty="0">
              <a:solidFill>
                <a:prstClr val="black"/>
              </a:solidFill>
            </a:endParaRPr>
          </a:p>
        </p:txBody>
      </p:sp>
      <p:sp>
        <p:nvSpPr>
          <p:cNvPr id="15" name="TekstSylinder 14"/>
          <p:cNvSpPr txBox="1"/>
          <p:nvPr/>
        </p:nvSpPr>
        <p:spPr>
          <a:xfrm>
            <a:off x="194282" y="5965148"/>
            <a:ext cx="116216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dirty="0" smtClean="0">
                <a:solidFill>
                  <a:prstClr val="black"/>
                </a:solidFill>
              </a:rPr>
              <a:t>Sjukehus/mottak</a:t>
            </a:r>
            <a:r>
              <a:rPr lang="nb-NO" sz="900" dirty="0">
                <a:solidFill>
                  <a:prstClr val="black"/>
                </a:solidFill>
              </a:rPr>
              <a:t>/ poliklinikk/</a:t>
            </a:r>
          </a:p>
          <a:p>
            <a:r>
              <a:rPr lang="nb-NO" sz="900" dirty="0">
                <a:solidFill>
                  <a:prstClr val="black"/>
                </a:solidFill>
              </a:rPr>
              <a:t>sengepost</a:t>
            </a:r>
          </a:p>
        </p:txBody>
      </p:sp>
      <p:sp>
        <p:nvSpPr>
          <p:cNvPr id="28" name="Femkant 27"/>
          <p:cNvSpPr/>
          <p:nvPr/>
        </p:nvSpPr>
        <p:spPr>
          <a:xfrm>
            <a:off x="169982" y="5157192"/>
            <a:ext cx="978408" cy="360040"/>
          </a:xfrm>
          <a:prstGeom prst="homePlate">
            <a:avLst/>
          </a:prstGeom>
          <a:noFill/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sp>
        <p:nvSpPr>
          <p:cNvPr id="29" name="Ellipse 28"/>
          <p:cNvSpPr/>
          <p:nvPr/>
        </p:nvSpPr>
        <p:spPr>
          <a:xfrm>
            <a:off x="1102831" y="6064607"/>
            <a:ext cx="1008112" cy="674279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sp>
        <p:nvSpPr>
          <p:cNvPr id="22" name="Femkant 21"/>
          <p:cNvSpPr/>
          <p:nvPr/>
        </p:nvSpPr>
        <p:spPr>
          <a:xfrm>
            <a:off x="162432" y="3262801"/>
            <a:ext cx="978408" cy="310216"/>
          </a:xfrm>
          <a:prstGeom prst="homePlate">
            <a:avLst/>
          </a:prstGeom>
          <a:noFill/>
          <a:ln w="190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sp>
        <p:nvSpPr>
          <p:cNvPr id="23" name="Femkant 22"/>
          <p:cNvSpPr/>
          <p:nvPr/>
        </p:nvSpPr>
        <p:spPr>
          <a:xfrm>
            <a:off x="181005" y="2583947"/>
            <a:ext cx="978408" cy="356118"/>
          </a:xfrm>
          <a:prstGeom prst="homePlate">
            <a:avLst/>
          </a:prstGeom>
          <a:noFill/>
          <a:ln w="190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sp>
        <p:nvSpPr>
          <p:cNvPr id="31" name="TekstSylinder 30"/>
          <p:cNvSpPr txBox="1"/>
          <p:nvPr/>
        </p:nvSpPr>
        <p:spPr>
          <a:xfrm>
            <a:off x="163691" y="2023032"/>
            <a:ext cx="9778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dirty="0" err="1" smtClean="0">
                <a:solidFill>
                  <a:prstClr val="black"/>
                </a:solidFill>
              </a:rPr>
              <a:t>Heimeteneste</a:t>
            </a:r>
            <a:endParaRPr lang="nb-NO" sz="900" dirty="0">
              <a:solidFill>
                <a:prstClr val="black"/>
              </a:solidFill>
            </a:endParaRPr>
          </a:p>
        </p:txBody>
      </p:sp>
      <p:sp>
        <p:nvSpPr>
          <p:cNvPr id="32" name="Femkant 31"/>
          <p:cNvSpPr/>
          <p:nvPr/>
        </p:nvSpPr>
        <p:spPr>
          <a:xfrm>
            <a:off x="163125" y="1969071"/>
            <a:ext cx="978408" cy="356846"/>
          </a:xfrm>
          <a:prstGeom prst="homePlate">
            <a:avLst/>
          </a:prstGeom>
          <a:noFill/>
          <a:ln w="190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sp>
        <p:nvSpPr>
          <p:cNvPr id="33" name="Femkant 32"/>
          <p:cNvSpPr/>
          <p:nvPr/>
        </p:nvSpPr>
        <p:spPr>
          <a:xfrm>
            <a:off x="170637" y="3879236"/>
            <a:ext cx="978408" cy="341852"/>
          </a:xfrm>
          <a:prstGeom prst="homePlate">
            <a:avLst/>
          </a:prstGeom>
          <a:noFill/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sp>
        <p:nvSpPr>
          <p:cNvPr id="34" name="Femkant 33"/>
          <p:cNvSpPr/>
          <p:nvPr/>
        </p:nvSpPr>
        <p:spPr>
          <a:xfrm>
            <a:off x="170637" y="4552727"/>
            <a:ext cx="978408" cy="316434"/>
          </a:xfrm>
          <a:prstGeom prst="homePlate">
            <a:avLst/>
          </a:prstGeom>
          <a:noFill/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sp>
        <p:nvSpPr>
          <p:cNvPr id="35" name="TekstSylinder 34"/>
          <p:cNvSpPr txBox="1"/>
          <p:nvPr/>
        </p:nvSpPr>
        <p:spPr>
          <a:xfrm>
            <a:off x="1116480" y="6170913"/>
            <a:ext cx="1010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dirty="0">
                <a:solidFill>
                  <a:prstClr val="black"/>
                </a:solidFill>
              </a:rPr>
              <a:t>Pasienten </a:t>
            </a:r>
            <a:r>
              <a:rPr lang="nb-NO" sz="800" dirty="0" smtClean="0">
                <a:solidFill>
                  <a:prstClr val="black"/>
                </a:solidFill>
              </a:rPr>
              <a:t>vurderes </a:t>
            </a:r>
            <a:r>
              <a:rPr lang="nb-NO" sz="800" dirty="0" err="1" smtClean="0">
                <a:solidFill>
                  <a:prstClr val="black"/>
                </a:solidFill>
              </a:rPr>
              <a:t>utskrivingsklar</a:t>
            </a:r>
            <a:r>
              <a:rPr lang="nb-NO" sz="800" dirty="0" smtClean="0">
                <a:solidFill>
                  <a:prstClr val="black"/>
                </a:solidFill>
              </a:rPr>
              <a:t>. Klikk for sjekkliste 1</a:t>
            </a:r>
            <a:endParaRPr lang="nb-NO" sz="800" dirty="0">
              <a:solidFill>
                <a:prstClr val="black"/>
              </a:solidFill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4307845" y="6127756"/>
            <a:ext cx="1152128" cy="34522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>
                <a:solidFill>
                  <a:prstClr val="black"/>
                </a:solidFill>
              </a:rPr>
              <a:t>Utredning/behandling, </a:t>
            </a:r>
            <a:r>
              <a:rPr lang="nb-NO" sz="800" dirty="0" smtClean="0">
                <a:solidFill>
                  <a:prstClr val="black"/>
                </a:solidFill>
              </a:rPr>
              <a:t>avdeling. </a:t>
            </a:r>
          </a:p>
          <a:p>
            <a:pPr algn="ctr"/>
            <a:r>
              <a:rPr lang="nb-NO" sz="800" dirty="0" smtClean="0">
                <a:solidFill>
                  <a:prstClr val="black"/>
                </a:solidFill>
              </a:rPr>
              <a:t>Klikk for sjekkliste 1</a:t>
            </a:r>
            <a:endParaRPr lang="nb-NO" sz="800" dirty="0">
              <a:solidFill>
                <a:prstClr val="black"/>
              </a:solidFill>
            </a:endParaRPr>
          </a:p>
        </p:txBody>
      </p:sp>
      <p:sp>
        <p:nvSpPr>
          <p:cNvPr id="36" name="Rektangel 35"/>
          <p:cNvSpPr/>
          <p:nvPr/>
        </p:nvSpPr>
        <p:spPr>
          <a:xfrm>
            <a:off x="5950896" y="3889864"/>
            <a:ext cx="1025700" cy="33122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>
                <a:solidFill>
                  <a:prstClr val="black"/>
                </a:solidFill>
              </a:rPr>
              <a:t>Fastlege</a:t>
            </a:r>
          </a:p>
        </p:txBody>
      </p:sp>
      <p:sp>
        <p:nvSpPr>
          <p:cNvPr id="37" name="Rektangel 36"/>
          <p:cNvSpPr/>
          <p:nvPr/>
        </p:nvSpPr>
        <p:spPr>
          <a:xfrm>
            <a:off x="3907697" y="3879236"/>
            <a:ext cx="914400" cy="34185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>
                <a:solidFill>
                  <a:prstClr val="black"/>
                </a:solidFill>
              </a:rPr>
              <a:t>Time hos fastlege etter 2 uker</a:t>
            </a:r>
          </a:p>
        </p:txBody>
      </p:sp>
      <p:sp>
        <p:nvSpPr>
          <p:cNvPr id="38" name="Rektangel 37"/>
          <p:cNvSpPr/>
          <p:nvPr/>
        </p:nvSpPr>
        <p:spPr>
          <a:xfrm>
            <a:off x="7132596" y="6082023"/>
            <a:ext cx="1015075" cy="53284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>
                <a:solidFill>
                  <a:prstClr val="black"/>
                </a:solidFill>
              </a:rPr>
              <a:t>Observasjon</a:t>
            </a:r>
          </a:p>
          <a:p>
            <a:pPr algn="ctr"/>
            <a:r>
              <a:rPr lang="nb-NO" sz="800" dirty="0">
                <a:solidFill>
                  <a:prstClr val="black"/>
                </a:solidFill>
              </a:rPr>
              <a:t>Akutt poliklinikk Mottak i </a:t>
            </a:r>
            <a:r>
              <a:rPr lang="nb-NO" sz="800" dirty="0" smtClean="0">
                <a:solidFill>
                  <a:prstClr val="black"/>
                </a:solidFill>
              </a:rPr>
              <a:t>sjukehus</a:t>
            </a:r>
          </a:p>
          <a:p>
            <a:pPr algn="ctr"/>
            <a:r>
              <a:rPr lang="nb-NO" sz="800" dirty="0" smtClean="0">
                <a:solidFill>
                  <a:prstClr val="black"/>
                </a:solidFill>
              </a:rPr>
              <a:t>Klikk for sjekkliste 1</a:t>
            </a:r>
            <a:endParaRPr lang="nb-NO" sz="800" dirty="0">
              <a:solidFill>
                <a:prstClr val="black"/>
              </a:solidFill>
            </a:endParaRPr>
          </a:p>
        </p:txBody>
      </p:sp>
      <p:sp>
        <p:nvSpPr>
          <p:cNvPr id="40" name="Rektangel 39"/>
          <p:cNvSpPr/>
          <p:nvPr/>
        </p:nvSpPr>
        <p:spPr>
          <a:xfrm>
            <a:off x="1979712" y="789840"/>
            <a:ext cx="3766045" cy="26561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 err="1" smtClean="0">
                <a:solidFill>
                  <a:prstClr val="black"/>
                </a:solidFill>
              </a:rPr>
              <a:t>Dagleg</a:t>
            </a:r>
            <a:r>
              <a:rPr lang="nb-NO" sz="800" dirty="0" smtClean="0">
                <a:solidFill>
                  <a:prstClr val="black"/>
                </a:solidFill>
              </a:rPr>
              <a:t> </a:t>
            </a:r>
            <a:r>
              <a:rPr lang="nb-NO" sz="800" dirty="0">
                <a:solidFill>
                  <a:prstClr val="black"/>
                </a:solidFill>
              </a:rPr>
              <a:t>observasjon og </a:t>
            </a:r>
            <a:r>
              <a:rPr lang="nb-NO" sz="800" dirty="0" err="1" smtClean="0">
                <a:solidFill>
                  <a:prstClr val="black"/>
                </a:solidFill>
              </a:rPr>
              <a:t>tenesteyting</a:t>
            </a:r>
            <a:endParaRPr lang="nb-NO" sz="800" dirty="0">
              <a:solidFill>
                <a:prstClr val="black"/>
              </a:solidFill>
            </a:endParaRPr>
          </a:p>
        </p:txBody>
      </p:sp>
      <p:sp>
        <p:nvSpPr>
          <p:cNvPr id="42" name="Rektangel 41"/>
          <p:cNvSpPr/>
          <p:nvPr/>
        </p:nvSpPr>
        <p:spPr>
          <a:xfrm>
            <a:off x="7728338" y="3879236"/>
            <a:ext cx="914400" cy="34185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>
                <a:solidFill>
                  <a:prstClr val="black"/>
                </a:solidFill>
              </a:rPr>
              <a:t>Oppfølging fastlege</a:t>
            </a:r>
          </a:p>
        </p:txBody>
      </p:sp>
      <p:sp>
        <p:nvSpPr>
          <p:cNvPr id="43" name="Rektangel 42"/>
          <p:cNvSpPr/>
          <p:nvPr/>
        </p:nvSpPr>
        <p:spPr>
          <a:xfrm>
            <a:off x="2495730" y="2570743"/>
            <a:ext cx="1068157" cy="48501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 smtClean="0">
                <a:solidFill>
                  <a:prstClr val="black"/>
                </a:solidFill>
              </a:rPr>
              <a:t>Innlegging</a:t>
            </a:r>
            <a:endParaRPr lang="nb-NO" sz="800" dirty="0">
              <a:solidFill>
                <a:prstClr val="black"/>
              </a:solidFill>
            </a:endParaRPr>
          </a:p>
          <a:p>
            <a:pPr algn="ctr"/>
            <a:r>
              <a:rPr lang="nb-NO" sz="800" dirty="0" err="1" smtClean="0">
                <a:solidFill>
                  <a:prstClr val="black"/>
                </a:solidFill>
              </a:rPr>
              <a:t>Korttidsopphald</a:t>
            </a:r>
            <a:endParaRPr lang="nb-NO" sz="800" dirty="0">
              <a:solidFill>
                <a:prstClr val="black"/>
              </a:solidFill>
            </a:endParaRPr>
          </a:p>
          <a:p>
            <a:pPr algn="ctr"/>
            <a:r>
              <a:rPr lang="nb-NO" sz="800" dirty="0" smtClean="0">
                <a:solidFill>
                  <a:prstClr val="black"/>
                </a:solidFill>
              </a:rPr>
              <a:t>Rehabilitering</a:t>
            </a:r>
          </a:p>
          <a:p>
            <a:pPr algn="ctr"/>
            <a:r>
              <a:rPr lang="nb-NO" sz="800" dirty="0" smtClean="0">
                <a:solidFill>
                  <a:prstClr val="black"/>
                </a:solidFill>
              </a:rPr>
              <a:t>Klikk for sjekkliste 3</a:t>
            </a:r>
            <a:endParaRPr lang="nb-NO" sz="800" dirty="0">
              <a:solidFill>
                <a:prstClr val="black"/>
              </a:solidFill>
            </a:endParaRPr>
          </a:p>
        </p:txBody>
      </p:sp>
      <p:sp>
        <p:nvSpPr>
          <p:cNvPr id="45" name="Rektangel 44"/>
          <p:cNvSpPr/>
          <p:nvPr/>
        </p:nvSpPr>
        <p:spPr>
          <a:xfrm>
            <a:off x="7640132" y="2673172"/>
            <a:ext cx="1002605" cy="53378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 err="1">
                <a:solidFill>
                  <a:prstClr val="black"/>
                </a:solidFill>
              </a:rPr>
              <a:t>Ø.hj</a:t>
            </a:r>
            <a:r>
              <a:rPr lang="nb-NO" sz="800" dirty="0">
                <a:solidFill>
                  <a:prstClr val="black"/>
                </a:solidFill>
              </a:rPr>
              <a:t>: </a:t>
            </a:r>
            <a:r>
              <a:rPr lang="nb-NO" sz="800" dirty="0" smtClean="0">
                <a:solidFill>
                  <a:prstClr val="black"/>
                </a:solidFill>
              </a:rPr>
              <a:t>Innlegging</a:t>
            </a:r>
            <a:endParaRPr lang="nb-NO" sz="800" dirty="0">
              <a:solidFill>
                <a:prstClr val="black"/>
              </a:solidFill>
            </a:endParaRPr>
          </a:p>
          <a:p>
            <a:pPr algn="ctr"/>
            <a:r>
              <a:rPr lang="nb-NO" sz="800" dirty="0" err="1" smtClean="0">
                <a:solidFill>
                  <a:prstClr val="black"/>
                </a:solidFill>
              </a:rPr>
              <a:t>Korttidsopphald</a:t>
            </a:r>
            <a:endParaRPr lang="nb-NO" sz="800" dirty="0">
              <a:solidFill>
                <a:prstClr val="black"/>
              </a:solidFill>
            </a:endParaRPr>
          </a:p>
          <a:p>
            <a:pPr algn="ctr"/>
            <a:r>
              <a:rPr lang="nb-NO" sz="800" dirty="0" smtClean="0">
                <a:solidFill>
                  <a:prstClr val="black"/>
                </a:solidFill>
              </a:rPr>
              <a:t>Rehabilitering</a:t>
            </a:r>
          </a:p>
          <a:p>
            <a:pPr algn="ctr"/>
            <a:r>
              <a:rPr lang="nb-NO" sz="800" dirty="0" smtClean="0">
                <a:solidFill>
                  <a:prstClr val="black"/>
                </a:solidFill>
              </a:rPr>
              <a:t>Klikk for sjekkliste 3</a:t>
            </a:r>
            <a:endParaRPr lang="nb-NO" sz="800" dirty="0">
              <a:solidFill>
                <a:prstClr val="black"/>
              </a:solidFill>
            </a:endParaRPr>
          </a:p>
        </p:txBody>
      </p:sp>
      <p:sp>
        <p:nvSpPr>
          <p:cNvPr id="46" name="Rektangel 45"/>
          <p:cNvSpPr/>
          <p:nvPr/>
        </p:nvSpPr>
        <p:spPr>
          <a:xfrm>
            <a:off x="2495730" y="1371387"/>
            <a:ext cx="996149" cy="59768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>
                <a:solidFill>
                  <a:prstClr val="black"/>
                </a:solidFill>
              </a:rPr>
              <a:t>Besøk av primærkontakt/  </a:t>
            </a:r>
            <a:r>
              <a:rPr lang="nb-NO" sz="800" dirty="0" err="1" smtClean="0">
                <a:solidFill>
                  <a:prstClr val="black"/>
                </a:solidFill>
              </a:rPr>
              <a:t>sjukepleiar</a:t>
            </a:r>
            <a:r>
              <a:rPr lang="nb-NO" sz="800" dirty="0" smtClean="0">
                <a:solidFill>
                  <a:prstClr val="black"/>
                </a:solidFill>
              </a:rPr>
              <a:t> </a:t>
            </a:r>
            <a:r>
              <a:rPr lang="nb-NO" sz="800" dirty="0">
                <a:solidFill>
                  <a:prstClr val="black"/>
                </a:solidFill>
              </a:rPr>
              <a:t>etter 3 </a:t>
            </a:r>
            <a:r>
              <a:rPr lang="nb-NO" sz="800" dirty="0" err="1" smtClean="0">
                <a:solidFill>
                  <a:prstClr val="black"/>
                </a:solidFill>
              </a:rPr>
              <a:t>dagar</a:t>
            </a:r>
            <a:r>
              <a:rPr lang="nb-NO" sz="800" dirty="0" smtClean="0">
                <a:solidFill>
                  <a:prstClr val="black"/>
                </a:solidFill>
              </a:rPr>
              <a:t>  Klikk for sjekkliste 2</a:t>
            </a:r>
            <a:endParaRPr lang="nb-NO" sz="800" dirty="0">
              <a:solidFill>
                <a:prstClr val="black"/>
              </a:solidFill>
            </a:endParaRPr>
          </a:p>
        </p:txBody>
      </p:sp>
      <p:sp>
        <p:nvSpPr>
          <p:cNvPr id="47" name="Rektangel 46"/>
          <p:cNvSpPr/>
          <p:nvPr/>
        </p:nvSpPr>
        <p:spPr>
          <a:xfrm>
            <a:off x="4716015" y="1823069"/>
            <a:ext cx="1029741" cy="55876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>
                <a:solidFill>
                  <a:prstClr val="black"/>
                </a:solidFill>
              </a:rPr>
              <a:t>Ny samtale med </a:t>
            </a:r>
            <a:r>
              <a:rPr lang="nb-NO" sz="800" dirty="0" smtClean="0">
                <a:solidFill>
                  <a:prstClr val="black"/>
                </a:solidFill>
              </a:rPr>
              <a:t>primærkontakt </a:t>
            </a:r>
            <a:r>
              <a:rPr lang="nb-NO" sz="800" dirty="0">
                <a:solidFill>
                  <a:prstClr val="black"/>
                </a:solidFill>
              </a:rPr>
              <a:t>etter 4 </a:t>
            </a:r>
            <a:r>
              <a:rPr lang="nb-NO" sz="800" dirty="0" smtClean="0">
                <a:solidFill>
                  <a:prstClr val="black"/>
                </a:solidFill>
              </a:rPr>
              <a:t>uker                           Klikk for sjekkliste 2</a:t>
            </a:r>
            <a:endParaRPr lang="nb-NO" sz="800" dirty="0">
              <a:solidFill>
                <a:prstClr val="black"/>
              </a:solidFill>
            </a:endParaRPr>
          </a:p>
        </p:txBody>
      </p:sp>
      <p:sp>
        <p:nvSpPr>
          <p:cNvPr id="48" name="Rektangel 47"/>
          <p:cNvSpPr/>
          <p:nvPr/>
        </p:nvSpPr>
        <p:spPr>
          <a:xfrm>
            <a:off x="5849179" y="1690189"/>
            <a:ext cx="1007662" cy="45341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800" dirty="0" smtClean="0">
                <a:solidFill>
                  <a:prstClr val="black"/>
                </a:solidFill>
              </a:rPr>
              <a:t>Primærkontakt/</a:t>
            </a:r>
            <a:endParaRPr lang="nb-NO" sz="800" dirty="0">
              <a:solidFill>
                <a:prstClr val="black"/>
              </a:solidFill>
            </a:endParaRPr>
          </a:p>
          <a:p>
            <a:r>
              <a:rPr lang="nb-NO" sz="800" dirty="0" err="1" smtClean="0">
                <a:solidFill>
                  <a:prstClr val="black"/>
                </a:solidFill>
              </a:rPr>
              <a:t>sjukepleiar</a:t>
            </a:r>
            <a:endParaRPr lang="nb-NO" sz="800" dirty="0" smtClean="0">
              <a:solidFill>
                <a:prstClr val="black"/>
              </a:solidFill>
            </a:endParaRPr>
          </a:p>
          <a:p>
            <a:r>
              <a:rPr lang="nb-NO" sz="800" dirty="0" smtClean="0">
                <a:solidFill>
                  <a:prstClr val="black"/>
                </a:solidFill>
              </a:rPr>
              <a:t>Klikk for sjekkliste 2 </a:t>
            </a:r>
            <a:endParaRPr lang="nb-NO" sz="800" dirty="0">
              <a:solidFill>
                <a:prstClr val="black"/>
              </a:solidFill>
            </a:endParaRPr>
          </a:p>
        </p:txBody>
      </p:sp>
      <p:sp>
        <p:nvSpPr>
          <p:cNvPr id="49" name="Rektangel 48"/>
          <p:cNvSpPr/>
          <p:nvPr/>
        </p:nvSpPr>
        <p:spPr>
          <a:xfrm>
            <a:off x="7690471" y="1969071"/>
            <a:ext cx="914400" cy="35684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 err="1">
                <a:solidFill>
                  <a:prstClr val="black"/>
                </a:solidFill>
              </a:rPr>
              <a:t>Ø.hj</a:t>
            </a:r>
            <a:r>
              <a:rPr lang="nb-NO" sz="800" dirty="0">
                <a:solidFill>
                  <a:prstClr val="black"/>
                </a:solidFill>
              </a:rPr>
              <a:t>: </a:t>
            </a:r>
            <a:r>
              <a:rPr lang="nb-NO" sz="800" dirty="0" smtClean="0">
                <a:solidFill>
                  <a:prstClr val="black"/>
                </a:solidFill>
              </a:rPr>
              <a:t>Forsterka</a:t>
            </a:r>
            <a:endParaRPr lang="nb-NO" sz="800" dirty="0">
              <a:solidFill>
                <a:prstClr val="black"/>
              </a:solidFill>
            </a:endParaRPr>
          </a:p>
          <a:p>
            <a:pPr algn="ctr"/>
            <a:r>
              <a:rPr lang="nb-NO" sz="800" dirty="0" err="1" smtClean="0">
                <a:solidFill>
                  <a:prstClr val="black"/>
                </a:solidFill>
              </a:rPr>
              <a:t>heimeteneste</a:t>
            </a:r>
            <a:endParaRPr lang="nb-NO" sz="800" dirty="0">
              <a:solidFill>
                <a:prstClr val="black"/>
              </a:solidFill>
            </a:endParaRPr>
          </a:p>
        </p:txBody>
      </p:sp>
      <p:sp>
        <p:nvSpPr>
          <p:cNvPr id="53" name="Rektangel 52"/>
          <p:cNvSpPr/>
          <p:nvPr/>
        </p:nvSpPr>
        <p:spPr>
          <a:xfrm>
            <a:off x="5971464" y="4552726"/>
            <a:ext cx="1033069" cy="28763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>
                <a:solidFill>
                  <a:prstClr val="black"/>
                </a:solidFill>
              </a:rPr>
              <a:t>Lege vakt</a:t>
            </a:r>
          </a:p>
        </p:txBody>
      </p:sp>
      <p:sp>
        <p:nvSpPr>
          <p:cNvPr id="63" name="Beslutning 62"/>
          <p:cNvSpPr/>
          <p:nvPr/>
        </p:nvSpPr>
        <p:spPr>
          <a:xfrm>
            <a:off x="7004533" y="4565358"/>
            <a:ext cx="216024" cy="227678"/>
          </a:xfrm>
          <a:prstGeom prst="flowChartDecision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sp>
        <p:nvSpPr>
          <p:cNvPr id="64" name="Beslutning 63"/>
          <p:cNvSpPr/>
          <p:nvPr/>
        </p:nvSpPr>
        <p:spPr>
          <a:xfrm>
            <a:off x="6976596" y="3907395"/>
            <a:ext cx="216024" cy="227678"/>
          </a:xfrm>
          <a:prstGeom prst="flowChartDecision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sp>
        <p:nvSpPr>
          <p:cNvPr id="65" name="Beslutning 64"/>
          <p:cNvSpPr/>
          <p:nvPr/>
        </p:nvSpPr>
        <p:spPr>
          <a:xfrm>
            <a:off x="6244998" y="2511810"/>
            <a:ext cx="216024" cy="227678"/>
          </a:xfrm>
          <a:prstGeom prst="flowChartDecision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sp>
        <p:nvSpPr>
          <p:cNvPr id="44" name="Rektangel 43"/>
          <p:cNvSpPr/>
          <p:nvPr/>
        </p:nvSpPr>
        <p:spPr>
          <a:xfrm>
            <a:off x="3905272" y="3262801"/>
            <a:ext cx="914400" cy="31021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>
                <a:solidFill>
                  <a:prstClr val="black"/>
                </a:solidFill>
              </a:rPr>
              <a:t>Trening og </a:t>
            </a:r>
          </a:p>
          <a:p>
            <a:pPr algn="ctr"/>
            <a:r>
              <a:rPr lang="nb-NO" sz="800" dirty="0">
                <a:solidFill>
                  <a:prstClr val="black"/>
                </a:solidFill>
              </a:rPr>
              <a:t>opplæring</a:t>
            </a:r>
          </a:p>
        </p:txBody>
      </p:sp>
      <p:sp>
        <p:nvSpPr>
          <p:cNvPr id="73" name="Rektangel 72"/>
          <p:cNvSpPr/>
          <p:nvPr/>
        </p:nvSpPr>
        <p:spPr>
          <a:xfrm>
            <a:off x="6532048" y="789840"/>
            <a:ext cx="1723035" cy="26561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 err="1" smtClean="0">
                <a:solidFill>
                  <a:prstClr val="black"/>
                </a:solidFill>
              </a:rPr>
              <a:t>Dagleg</a:t>
            </a:r>
            <a:r>
              <a:rPr lang="nb-NO" sz="800" dirty="0" smtClean="0">
                <a:solidFill>
                  <a:prstClr val="black"/>
                </a:solidFill>
              </a:rPr>
              <a:t> </a:t>
            </a:r>
            <a:r>
              <a:rPr lang="nb-NO" sz="800" dirty="0">
                <a:solidFill>
                  <a:prstClr val="black"/>
                </a:solidFill>
              </a:rPr>
              <a:t>observasjon og </a:t>
            </a:r>
            <a:r>
              <a:rPr lang="nb-NO" sz="800" dirty="0" err="1" smtClean="0">
                <a:solidFill>
                  <a:prstClr val="black"/>
                </a:solidFill>
              </a:rPr>
              <a:t>tenesteyting</a:t>
            </a:r>
            <a:endParaRPr lang="nb-NO" sz="800" dirty="0">
              <a:solidFill>
                <a:prstClr val="black"/>
              </a:solidFill>
            </a:endParaRPr>
          </a:p>
        </p:txBody>
      </p:sp>
      <p:sp>
        <p:nvSpPr>
          <p:cNvPr id="20" name="Dokument 19"/>
          <p:cNvSpPr/>
          <p:nvPr/>
        </p:nvSpPr>
        <p:spPr>
          <a:xfrm rot="5400000">
            <a:off x="5832299" y="355703"/>
            <a:ext cx="265612" cy="1133887"/>
          </a:xfrm>
          <a:prstGeom prst="flowChartDocumen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nb-NO" sz="800" dirty="0">
                <a:solidFill>
                  <a:prstClr val="black"/>
                </a:solidFill>
              </a:rPr>
              <a:t>Pasienten </a:t>
            </a:r>
            <a:r>
              <a:rPr lang="nb-NO" sz="800" dirty="0" smtClean="0">
                <a:solidFill>
                  <a:prstClr val="black"/>
                </a:solidFill>
              </a:rPr>
              <a:t>vert </a:t>
            </a:r>
            <a:r>
              <a:rPr lang="nb-NO" sz="800" dirty="0" err="1" smtClean="0">
                <a:solidFill>
                  <a:prstClr val="black"/>
                </a:solidFill>
              </a:rPr>
              <a:t>dårlegare</a:t>
            </a:r>
            <a:endParaRPr lang="nb-NO" sz="800" dirty="0">
              <a:solidFill>
                <a:prstClr val="black"/>
              </a:solidFill>
            </a:endParaRPr>
          </a:p>
        </p:txBody>
      </p:sp>
      <p:cxnSp>
        <p:nvCxnSpPr>
          <p:cNvPr id="81" name="Rett pil 80"/>
          <p:cNvCxnSpPr>
            <a:stCxn id="46" idx="0"/>
          </p:cNvCxnSpPr>
          <p:nvPr/>
        </p:nvCxnSpPr>
        <p:spPr>
          <a:xfrm flipV="1">
            <a:off x="2993805" y="1055453"/>
            <a:ext cx="0" cy="315934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Rett pil 88"/>
          <p:cNvCxnSpPr>
            <a:stCxn id="47" idx="0"/>
          </p:cNvCxnSpPr>
          <p:nvPr/>
        </p:nvCxnSpPr>
        <p:spPr>
          <a:xfrm flipH="1" flipV="1">
            <a:off x="5230885" y="1055452"/>
            <a:ext cx="1" cy="767617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Rett pil 109"/>
          <p:cNvCxnSpPr/>
          <p:nvPr/>
        </p:nvCxnSpPr>
        <p:spPr>
          <a:xfrm>
            <a:off x="2127022" y="3401835"/>
            <a:ext cx="1778250" cy="7873"/>
          </a:xfrm>
          <a:prstGeom prst="straightConnector1">
            <a:avLst/>
          </a:prstGeom>
          <a:ln w="63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Vinkel 126"/>
          <p:cNvCxnSpPr/>
          <p:nvPr/>
        </p:nvCxnSpPr>
        <p:spPr>
          <a:xfrm rot="5400000" flipH="1" flipV="1">
            <a:off x="4224022" y="3003170"/>
            <a:ext cx="1654472" cy="437745"/>
          </a:xfrm>
          <a:prstGeom prst="bentConnector3">
            <a:avLst>
              <a:gd name="adj1" fmla="val 305"/>
            </a:avLst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Rett pil 137"/>
          <p:cNvCxnSpPr>
            <a:stCxn id="73" idx="2"/>
          </p:cNvCxnSpPr>
          <p:nvPr/>
        </p:nvCxnSpPr>
        <p:spPr>
          <a:xfrm>
            <a:off x="7393566" y="1055452"/>
            <a:ext cx="36314" cy="5015587"/>
          </a:xfrm>
          <a:prstGeom prst="straightConnector1">
            <a:avLst/>
          </a:prstGeom>
          <a:ln w="635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Rett pil 139"/>
          <p:cNvCxnSpPr/>
          <p:nvPr/>
        </p:nvCxnSpPr>
        <p:spPr>
          <a:xfrm>
            <a:off x="7429880" y="2112091"/>
            <a:ext cx="260591" cy="0"/>
          </a:xfrm>
          <a:prstGeom prst="straightConnector1">
            <a:avLst/>
          </a:prstGeom>
          <a:ln w="63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Rett pil 145"/>
          <p:cNvCxnSpPr>
            <a:stCxn id="64" idx="3"/>
          </p:cNvCxnSpPr>
          <p:nvPr/>
        </p:nvCxnSpPr>
        <p:spPr>
          <a:xfrm flipV="1">
            <a:off x="7192620" y="4020962"/>
            <a:ext cx="536415" cy="272"/>
          </a:xfrm>
          <a:prstGeom prst="straightConnector1">
            <a:avLst/>
          </a:prstGeom>
          <a:ln w="63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Rett pil 149"/>
          <p:cNvCxnSpPr/>
          <p:nvPr/>
        </p:nvCxnSpPr>
        <p:spPr>
          <a:xfrm>
            <a:off x="6137646" y="1009994"/>
            <a:ext cx="0" cy="680195"/>
          </a:xfrm>
          <a:prstGeom prst="straightConnector1">
            <a:avLst/>
          </a:prstGeom>
          <a:ln w="63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Rett linje 152"/>
          <p:cNvCxnSpPr>
            <a:endCxn id="65" idx="0"/>
          </p:cNvCxnSpPr>
          <p:nvPr/>
        </p:nvCxnSpPr>
        <p:spPr>
          <a:xfrm>
            <a:off x="6348711" y="2157847"/>
            <a:ext cx="4299" cy="353963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Rett linje 156"/>
          <p:cNvCxnSpPr/>
          <p:nvPr/>
        </p:nvCxnSpPr>
        <p:spPr>
          <a:xfrm flipH="1">
            <a:off x="6348711" y="2729015"/>
            <a:ext cx="2835" cy="234149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Rett pil 159"/>
          <p:cNvCxnSpPr>
            <a:endCxn id="45" idx="1"/>
          </p:cNvCxnSpPr>
          <p:nvPr/>
        </p:nvCxnSpPr>
        <p:spPr>
          <a:xfrm>
            <a:off x="5712126" y="2940064"/>
            <a:ext cx="1928006" cy="1"/>
          </a:xfrm>
          <a:prstGeom prst="straightConnector1">
            <a:avLst/>
          </a:prstGeom>
          <a:ln w="63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Rett linje 179"/>
          <p:cNvCxnSpPr/>
          <p:nvPr/>
        </p:nvCxnSpPr>
        <p:spPr>
          <a:xfrm>
            <a:off x="7220557" y="4679197"/>
            <a:ext cx="209323" cy="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Vinkel 183"/>
          <p:cNvCxnSpPr>
            <a:endCxn id="36" idx="1"/>
          </p:cNvCxnSpPr>
          <p:nvPr/>
        </p:nvCxnSpPr>
        <p:spPr>
          <a:xfrm rot="16200000" flipH="1">
            <a:off x="5284653" y="3389233"/>
            <a:ext cx="1092312" cy="240174"/>
          </a:xfrm>
          <a:prstGeom prst="bentConnector2">
            <a:avLst/>
          </a:prstGeom>
          <a:ln w="63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Vinkel 186"/>
          <p:cNvCxnSpPr/>
          <p:nvPr/>
        </p:nvCxnSpPr>
        <p:spPr>
          <a:xfrm rot="16200000" flipH="1">
            <a:off x="5517461" y="4242541"/>
            <a:ext cx="647264" cy="260742"/>
          </a:xfrm>
          <a:prstGeom prst="bentConnector2">
            <a:avLst/>
          </a:prstGeom>
          <a:ln w="63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Vinkel 189"/>
          <p:cNvCxnSpPr>
            <a:stCxn id="46" idx="3"/>
            <a:endCxn id="37" idx="1"/>
          </p:cNvCxnSpPr>
          <p:nvPr/>
        </p:nvCxnSpPr>
        <p:spPr>
          <a:xfrm>
            <a:off x="3491879" y="1670229"/>
            <a:ext cx="415818" cy="2379933"/>
          </a:xfrm>
          <a:prstGeom prst="bentConnector3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Rett pil 191"/>
          <p:cNvCxnSpPr>
            <a:endCxn id="46" idx="2"/>
          </p:cNvCxnSpPr>
          <p:nvPr/>
        </p:nvCxnSpPr>
        <p:spPr>
          <a:xfrm flipV="1">
            <a:off x="2993804" y="1969071"/>
            <a:ext cx="1" cy="601672"/>
          </a:xfrm>
          <a:prstGeom prst="straightConnector1">
            <a:avLst/>
          </a:prstGeom>
          <a:ln w="63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Rett linje 195"/>
          <p:cNvCxnSpPr/>
          <p:nvPr/>
        </p:nvCxnSpPr>
        <p:spPr>
          <a:xfrm>
            <a:off x="3008808" y="3085311"/>
            <a:ext cx="6449" cy="316524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Vinkel 197"/>
          <p:cNvCxnSpPr>
            <a:endCxn id="46" idx="1"/>
          </p:cNvCxnSpPr>
          <p:nvPr/>
        </p:nvCxnSpPr>
        <p:spPr>
          <a:xfrm rot="5400000" flipH="1" flipV="1">
            <a:off x="2187363" y="1717820"/>
            <a:ext cx="355958" cy="260776"/>
          </a:xfrm>
          <a:prstGeom prst="bentConnector2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Vinkel 199"/>
          <p:cNvCxnSpPr/>
          <p:nvPr/>
        </p:nvCxnSpPr>
        <p:spPr>
          <a:xfrm rot="16200000" flipH="1">
            <a:off x="2101561" y="2393626"/>
            <a:ext cx="501773" cy="234988"/>
          </a:xfrm>
          <a:prstGeom prst="bentConnector2">
            <a:avLst/>
          </a:prstGeom>
          <a:ln w="63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Rett pil 204"/>
          <p:cNvCxnSpPr/>
          <p:nvPr/>
        </p:nvCxnSpPr>
        <p:spPr>
          <a:xfrm>
            <a:off x="5479183" y="705167"/>
            <a:ext cx="2981249" cy="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Rett linje 207"/>
          <p:cNvCxnSpPr/>
          <p:nvPr/>
        </p:nvCxnSpPr>
        <p:spPr>
          <a:xfrm>
            <a:off x="5479003" y="620688"/>
            <a:ext cx="0" cy="12587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TekstSylinder 210"/>
          <p:cNvSpPr txBox="1"/>
          <p:nvPr/>
        </p:nvSpPr>
        <p:spPr>
          <a:xfrm>
            <a:off x="6504717" y="551818"/>
            <a:ext cx="7042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dirty="0">
                <a:solidFill>
                  <a:prstClr val="black"/>
                </a:solidFill>
              </a:rPr>
              <a:t>Ny episode</a:t>
            </a:r>
          </a:p>
        </p:txBody>
      </p:sp>
      <p:sp>
        <p:nvSpPr>
          <p:cNvPr id="7" name="TekstSylinder 6"/>
          <p:cNvSpPr txBox="1"/>
          <p:nvPr/>
        </p:nvSpPr>
        <p:spPr>
          <a:xfrm>
            <a:off x="683194" y="6467990"/>
            <a:ext cx="3914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800" b="1" dirty="0">
                <a:solidFill>
                  <a:prstClr val="black"/>
                </a:solidFill>
              </a:rPr>
              <a:t>Start</a:t>
            </a:r>
          </a:p>
        </p:txBody>
      </p:sp>
      <p:sp>
        <p:nvSpPr>
          <p:cNvPr id="41" name="Rektangel 40"/>
          <p:cNvSpPr/>
          <p:nvPr/>
        </p:nvSpPr>
        <p:spPr>
          <a:xfrm>
            <a:off x="1716483" y="1858662"/>
            <a:ext cx="393438" cy="368023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nb-NO" sz="800" dirty="0" smtClean="0">
                <a:solidFill>
                  <a:prstClr val="black"/>
                </a:solidFill>
              </a:rPr>
              <a:t>E-meldinger/ </a:t>
            </a:r>
            <a:r>
              <a:rPr lang="nb-NO" sz="800" dirty="0" err="1" smtClean="0">
                <a:solidFill>
                  <a:prstClr val="black"/>
                </a:solidFill>
              </a:rPr>
              <a:t>Tlf</a:t>
            </a:r>
            <a:r>
              <a:rPr lang="nb-NO" sz="800" dirty="0" smtClean="0">
                <a:solidFill>
                  <a:prstClr val="black"/>
                </a:solidFill>
              </a:rPr>
              <a:t> / </a:t>
            </a:r>
            <a:r>
              <a:rPr lang="nb-NO" sz="800" dirty="0" smtClean="0">
                <a:solidFill>
                  <a:prstClr val="black"/>
                </a:solidFill>
              </a:rPr>
              <a:t>Videomøte</a:t>
            </a:r>
            <a:endParaRPr lang="nb-NO" sz="800" dirty="0">
              <a:solidFill>
                <a:prstClr val="black"/>
              </a:solidFill>
            </a:endParaRPr>
          </a:p>
        </p:txBody>
      </p:sp>
      <p:cxnSp>
        <p:nvCxnSpPr>
          <p:cNvPr id="92" name="Rett pil 91"/>
          <p:cNvCxnSpPr/>
          <p:nvPr/>
        </p:nvCxnSpPr>
        <p:spPr>
          <a:xfrm flipV="1">
            <a:off x="4405911" y="2242568"/>
            <a:ext cx="0" cy="1020233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ktangel 93"/>
          <p:cNvSpPr/>
          <p:nvPr/>
        </p:nvSpPr>
        <p:spPr>
          <a:xfrm>
            <a:off x="3779913" y="1979827"/>
            <a:ext cx="864096" cy="26274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>
                <a:solidFill>
                  <a:prstClr val="black"/>
                </a:solidFill>
              </a:rPr>
              <a:t>Tilbakemelding </a:t>
            </a:r>
            <a:r>
              <a:rPr lang="nb-NO" sz="800" dirty="0" err="1" smtClean="0">
                <a:solidFill>
                  <a:prstClr val="black"/>
                </a:solidFill>
              </a:rPr>
              <a:t>frå</a:t>
            </a:r>
            <a:r>
              <a:rPr lang="nb-NO" sz="800" dirty="0" smtClean="0">
                <a:solidFill>
                  <a:prstClr val="black"/>
                </a:solidFill>
              </a:rPr>
              <a:t> fastlege</a:t>
            </a:r>
            <a:endParaRPr lang="nb-NO" sz="800" dirty="0">
              <a:solidFill>
                <a:prstClr val="black"/>
              </a:solidFill>
            </a:endParaRPr>
          </a:p>
        </p:txBody>
      </p:sp>
      <p:cxnSp>
        <p:nvCxnSpPr>
          <p:cNvPr id="118" name="Rett linje 117"/>
          <p:cNvCxnSpPr/>
          <p:nvPr/>
        </p:nvCxnSpPr>
        <p:spPr>
          <a:xfrm>
            <a:off x="4405911" y="3573017"/>
            <a:ext cx="0" cy="306219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022" y="2028431"/>
            <a:ext cx="22542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kstSylinder 12"/>
          <p:cNvSpPr txBox="1"/>
          <p:nvPr/>
        </p:nvSpPr>
        <p:spPr>
          <a:xfrm>
            <a:off x="3707295" y="6627842"/>
            <a:ext cx="39149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dirty="0">
                <a:solidFill>
                  <a:prstClr val="black"/>
                </a:solidFill>
              </a:rPr>
              <a:t>Kilde: Anders Grimsmo</a:t>
            </a:r>
          </a:p>
        </p:txBody>
      </p:sp>
      <p:cxnSp>
        <p:nvCxnSpPr>
          <p:cNvPr id="93" name="Rett pil 92"/>
          <p:cNvCxnSpPr/>
          <p:nvPr/>
        </p:nvCxnSpPr>
        <p:spPr>
          <a:xfrm flipH="1" flipV="1">
            <a:off x="1948335" y="5538898"/>
            <a:ext cx="1" cy="588859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Rett pil 103"/>
          <p:cNvCxnSpPr>
            <a:endCxn id="3" idx="3"/>
          </p:cNvCxnSpPr>
          <p:nvPr/>
        </p:nvCxnSpPr>
        <p:spPr>
          <a:xfrm flipH="1">
            <a:off x="5459973" y="6278444"/>
            <a:ext cx="1672624" cy="21924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Rett pil 110"/>
          <p:cNvCxnSpPr>
            <a:stCxn id="3" idx="1"/>
          </p:cNvCxnSpPr>
          <p:nvPr/>
        </p:nvCxnSpPr>
        <p:spPr>
          <a:xfrm flipH="1" flipV="1">
            <a:off x="2104637" y="6291462"/>
            <a:ext cx="2203208" cy="8906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Rektangel 130"/>
          <p:cNvSpPr/>
          <p:nvPr/>
        </p:nvSpPr>
        <p:spPr>
          <a:xfrm>
            <a:off x="7716258" y="4518057"/>
            <a:ext cx="914400" cy="34185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smtClean="0">
                <a:solidFill>
                  <a:prstClr val="black"/>
                </a:solidFill>
              </a:rPr>
              <a:t>ØHD/KAD</a:t>
            </a:r>
            <a:endParaRPr lang="nb-NO" sz="800" dirty="0">
              <a:solidFill>
                <a:prstClr val="black"/>
              </a:solidFill>
            </a:endParaRPr>
          </a:p>
        </p:txBody>
      </p:sp>
      <p:cxnSp>
        <p:nvCxnSpPr>
          <p:cNvPr id="133" name="Rett pil 132"/>
          <p:cNvCxnSpPr/>
          <p:nvPr/>
        </p:nvCxnSpPr>
        <p:spPr>
          <a:xfrm flipV="1">
            <a:off x="8049962" y="4865768"/>
            <a:ext cx="0" cy="1216255"/>
          </a:xfrm>
          <a:prstGeom prst="straightConnector1">
            <a:avLst/>
          </a:prstGeom>
          <a:ln w="63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Rett pil 134"/>
          <p:cNvCxnSpPr/>
          <p:nvPr/>
        </p:nvCxnSpPr>
        <p:spPr>
          <a:xfrm flipV="1">
            <a:off x="7208965" y="4678019"/>
            <a:ext cx="536415" cy="272"/>
          </a:xfrm>
          <a:prstGeom prst="straightConnector1">
            <a:avLst/>
          </a:prstGeom>
          <a:ln w="63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Rett pil 145"/>
          <p:cNvCxnSpPr/>
          <p:nvPr/>
        </p:nvCxnSpPr>
        <p:spPr>
          <a:xfrm>
            <a:off x="7103717" y="4125281"/>
            <a:ext cx="1094035" cy="370663"/>
          </a:xfrm>
          <a:prstGeom prst="straightConnector1">
            <a:avLst/>
          </a:prstGeom>
          <a:ln w="63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Rett pil 92"/>
          <p:cNvCxnSpPr/>
          <p:nvPr/>
        </p:nvCxnSpPr>
        <p:spPr>
          <a:xfrm flipV="1">
            <a:off x="6479704" y="9004241"/>
            <a:ext cx="0" cy="495798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ett pil 92"/>
          <p:cNvCxnSpPr/>
          <p:nvPr/>
        </p:nvCxnSpPr>
        <p:spPr>
          <a:xfrm flipV="1">
            <a:off x="6632104" y="9156641"/>
            <a:ext cx="0" cy="495798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ktangel 77"/>
          <p:cNvSpPr/>
          <p:nvPr/>
        </p:nvSpPr>
        <p:spPr>
          <a:xfrm>
            <a:off x="2404309" y="5141314"/>
            <a:ext cx="914400" cy="34185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 smtClean="0">
                <a:solidFill>
                  <a:prstClr val="black"/>
                </a:solidFill>
              </a:rPr>
              <a:t>Vedtak om </a:t>
            </a:r>
            <a:r>
              <a:rPr lang="nb-NO" sz="800" dirty="0" err="1" smtClean="0">
                <a:solidFill>
                  <a:prstClr val="black"/>
                </a:solidFill>
              </a:rPr>
              <a:t>tenester</a:t>
            </a:r>
            <a:endParaRPr lang="nb-NO" sz="800" dirty="0">
              <a:solidFill>
                <a:prstClr val="black"/>
              </a:solidFill>
            </a:endParaRPr>
          </a:p>
        </p:txBody>
      </p:sp>
      <p:cxnSp>
        <p:nvCxnSpPr>
          <p:cNvPr id="79" name="Rett pil 92"/>
          <p:cNvCxnSpPr>
            <a:stCxn id="78" idx="1"/>
          </p:cNvCxnSpPr>
          <p:nvPr/>
        </p:nvCxnSpPr>
        <p:spPr>
          <a:xfrm flipH="1">
            <a:off x="2104651" y="5312240"/>
            <a:ext cx="299658" cy="1711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460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ema">
  <a:themeElements>
    <a:clrScheme name="Bølg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417</Words>
  <Application>Microsoft Office PowerPoint</Application>
  <PresentationFormat>Skjermfremvisning (4:3)</PresentationFormat>
  <Paragraphs>148</Paragraphs>
  <Slides>3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6" baseType="lpstr">
      <vt:lpstr>Arial</vt:lpstr>
      <vt:lpstr>Calibri</vt:lpstr>
      <vt:lpstr>1_Office-tema</vt:lpstr>
      <vt:lpstr>Pasientforløp – Den eldre multisjuke pasient</vt:lpstr>
      <vt:lpstr>Pasientforløp – Den eldre multisjuke pasient</vt:lpstr>
      <vt:lpstr>Pasientforløp – Den eldre multisjuke pasient</vt:lpstr>
    </vt:vector>
  </TitlesOfParts>
  <Company>Helse Midt-Norge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Pasientforløp – Den eldre multisjuke pasient</dc:title>
  <dc:creator>Aarønes, Turid Rimereit</dc:creator>
  <cp:lastModifiedBy>Aarønes, Turid Rimereit</cp:lastModifiedBy>
  <cp:revision>21</cp:revision>
  <dcterms:created xsi:type="dcterms:W3CDTF">2016-06-17T09:53:05Z</dcterms:created>
  <dcterms:modified xsi:type="dcterms:W3CDTF">2021-05-19T09:42:54Z</dcterms:modified>
</cp:coreProperties>
</file>