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2"/>
  </p:notesMasterIdLst>
  <p:sldIdLst>
    <p:sldId id="256" r:id="rId5"/>
    <p:sldId id="257" r:id="rId6"/>
    <p:sldId id="281" r:id="rId7"/>
    <p:sldId id="259" r:id="rId8"/>
    <p:sldId id="260" r:id="rId9"/>
    <p:sldId id="261" r:id="rId10"/>
    <p:sldId id="262" r:id="rId11"/>
    <p:sldId id="263" r:id="rId12"/>
    <p:sldId id="274" r:id="rId13"/>
    <p:sldId id="269" r:id="rId14"/>
    <p:sldId id="287" r:id="rId15"/>
    <p:sldId id="279" r:id="rId16"/>
    <p:sldId id="266" r:id="rId17"/>
    <p:sldId id="277" r:id="rId18"/>
    <p:sldId id="285" r:id="rId19"/>
    <p:sldId id="283" r:id="rId20"/>
    <p:sldId id="280" r:id="rId2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4" autoAdjust="0"/>
    <p:restoredTop sz="84186" autoAdjust="0"/>
  </p:normalViewPr>
  <p:slideViewPr>
    <p:cSldViewPr snapToGrid="0" snapToObjects="1">
      <p:cViewPr varScale="1">
        <p:scale>
          <a:sx n="110" d="100"/>
          <a:sy n="110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A9A2EF31-EA4F-4014-85C5-C3DCB72FDBA4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D6996AFD-8542-4867-BF8C-6A3DAD3003D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340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195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går an å slå sammen møte 1-3. Møte 3 ofte rep av møte 2.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Seksjonleder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må da vær mer forberedt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ifht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innhente avviksmeldinger og statistikk.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6100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Innkalling til møte 4. – seksjonsleder gjør dette.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8275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80">
              <a:defRPr/>
            </a:pPr>
            <a:r>
              <a:rPr lang="nb-NO" dirty="0" smtClean="0"/>
              <a:t>For å sikre en god og effektiv arbeidsprosess</a:t>
            </a:r>
            <a:r>
              <a:rPr lang="nb-NO" baseline="0" dirty="0" smtClean="0"/>
              <a:t> i risikovurderingen er det nyttig å ha kjennskap til følgende forhold.</a:t>
            </a:r>
          </a:p>
          <a:p>
            <a:pPr defTabSz="955580">
              <a:defRPr/>
            </a:pPr>
            <a:endParaRPr lang="nb-NO" baseline="0" dirty="0" smtClean="0"/>
          </a:p>
          <a:p>
            <a:pPr defTabSz="955580">
              <a:defRPr/>
            </a:pPr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751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19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457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Besluttet</a:t>
            </a:r>
            <a:r>
              <a:rPr lang="nb-NO" baseline="0" dirty="0" smtClean="0"/>
              <a:t> et regionalt koordinering av arbeidet med risikovurdering slik at man ikke skal sitte i hvert sitt foretak å lage egne verktøy. </a:t>
            </a:r>
          </a:p>
          <a:p>
            <a:r>
              <a:rPr lang="nb-NO" baseline="0" dirty="0" smtClean="0"/>
              <a:t>Regional gruppe (St. Olavs hospital, HNT, HMR, Sykehusapotekene HMN, HMN) etterlyste elektronisk verktøy – dette har vært utarbeidet i et samarbeid ved Helse Nord og St. Olavs hospital 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542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325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71" indent="-179171" defTabSz="95558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300" dirty="0">
                <a:solidFill>
                  <a:srgbClr val="0C2D83"/>
                </a:solidFill>
              </a:rPr>
              <a:t>Legemidler til injeksjon og infusjon er spesielt risikofylt å håndtere, og det er derfor stilt et klart skille i lovverket med hensyn til hvilke oppgaver vi kan gjøre på sykehus og hvilke oppgaver som skal gjøres på Sykehusapoteket. </a:t>
            </a:r>
          </a:p>
          <a:p>
            <a:pPr defTabSz="955580" fontAlgn="base">
              <a:spcBef>
                <a:spcPct val="30000"/>
              </a:spcBef>
              <a:spcAft>
                <a:spcPct val="0"/>
              </a:spcAft>
              <a:defRPr/>
            </a:pPr>
            <a:endParaRPr lang="nb-NO" sz="1300" dirty="0">
              <a:solidFill>
                <a:srgbClr val="0C2D83"/>
              </a:solidFill>
            </a:endParaRPr>
          </a:p>
          <a:p>
            <a:pPr marL="179171" indent="-179171" defTabSz="95558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300" b="1" dirty="0">
                <a:solidFill>
                  <a:srgbClr val="0C2D83"/>
                </a:solidFill>
              </a:rPr>
              <a:t>Sykehusapotek: </a:t>
            </a:r>
            <a:r>
              <a:rPr lang="nb-NO" sz="1300" dirty="0">
                <a:solidFill>
                  <a:srgbClr val="0C2D83"/>
                </a:solidFill>
              </a:rPr>
              <a:t>Dette krever streng kontroll av ansatte, prosedyrer og lokaler. </a:t>
            </a:r>
          </a:p>
          <a:p>
            <a:pPr defTabSz="955580" fontAlgn="base">
              <a:spcBef>
                <a:spcPct val="30000"/>
              </a:spcBef>
              <a:spcAft>
                <a:spcPct val="0"/>
              </a:spcAft>
              <a:defRPr/>
            </a:pPr>
            <a:endParaRPr lang="nb-NO" sz="1300" dirty="0">
              <a:solidFill>
                <a:srgbClr val="0C2D83"/>
              </a:solidFill>
            </a:endParaRPr>
          </a:p>
          <a:p>
            <a:pPr marL="179171" indent="-179171" defTabSz="95558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300" b="1" dirty="0">
                <a:solidFill>
                  <a:srgbClr val="0C2D83"/>
                </a:solidFill>
              </a:rPr>
              <a:t>Sykehusseksjon</a:t>
            </a:r>
            <a:r>
              <a:rPr lang="nb-NO" sz="1300" dirty="0">
                <a:solidFill>
                  <a:srgbClr val="0C2D83"/>
                </a:solidFill>
              </a:rPr>
              <a:t>: Er gitt unntak fra krav om tilvirkertillatelse, men unntaket gjelder ikke for eksempel fortynninger og blandinger av legemidler med brukstid utover 24 timer.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058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300" dirty="0"/>
          </a:p>
          <a:p>
            <a:r>
              <a:rPr lang="nb-NO" sz="1300" dirty="0"/>
              <a:t>	</a:t>
            </a:r>
          </a:p>
          <a:p>
            <a:endParaRPr lang="nb-NO" sz="1300" dirty="0"/>
          </a:p>
          <a:p>
            <a:endParaRPr lang="nb-NO" sz="1300" dirty="0"/>
          </a:p>
          <a:p>
            <a:pPr defTabSz="955580">
              <a:defRPr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965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3872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80"/>
            <a:r>
              <a:rPr lang="nb-NO" sz="1300" dirty="0"/>
              <a:t>Per oktober </a:t>
            </a:r>
            <a:r>
              <a:rPr lang="nb-NO" sz="1300" dirty="0" smtClean="0"/>
              <a:t>2020: </a:t>
            </a:r>
            <a:r>
              <a:rPr lang="nb-NO" sz="1300" dirty="0"/>
              <a:t>Ålesund/Volda: </a:t>
            </a:r>
            <a:r>
              <a:rPr lang="nb-NO" sz="1300" dirty="0" smtClean="0"/>
              <a:t>Åse Østrem, Molde</a:t>
            </a:r>
            <a:r>
              <a:rPr lang="nb-NO" sz="1300" dirty="0"/>
              <a:t>:  May Oddrun Nymark, Kristiansund: Marianne Nilsson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913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Ansatte i seksjonen skal involveres i forhold til resultat av gjennomføring, iverksetting av risikoreduserende tiltak/endringer og målinger med gjennomføring og resultat (eks på kvalitetstavle, seksjonsmøte eller fagdager)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-Viktig å presentere</a:t>
            </a:r>
            <a:r>
              <a:rPr lang="nb-NO" sz="1200" baseline="0" dirty="0" smtClean="0"/>
              <a:t> målinger og resultat</a:t>
            </a:r>
            <a:endParaRPr lang="nb-NO" sz="12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10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6AFD-8542-4867-BF8C-6A3DAD3003D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71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5A38543-F334-5141-BE07-549A4AA9D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268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4ECAEA5-43DC-5F48-9908-ADA1B9F6D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637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3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821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178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846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3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7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02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48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0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19.10.2020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6AF080-B774-114D-B737-B407AAFF18F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6" r:id="rId3"/>
    <p:sldLayoutId id="2147483677" r:id="rId4"/>
    <p:sldLayoutId id="2147483665" r:id="rId5"/>
    <p:sldLayoutId id="2147483678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qshmr/cgi-bin/document.pl?pid=hmr&amp;DocumentID=31449&amp;UnitID=138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qshmr/cgi-bin/admin/document/document.pl?pid=hmr&amp;RevisionID=8562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gebjorg.Ellingvag.Knutsen@helse-mr.n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ra.Marie.Volstad@helse-mr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forskrift/2008-04-03-320/&#167;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forskrift/2008-04-03-320/&#167;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vdata.no/lov/1992-12-04-132/&#167;1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11932-E3CC-1340-883B-F1A631B02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322262"/>
            <a:ext cx="9134622" cy="1993260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Risikovurdering</a:t>
            </a:r>
            <a:br>
              <a:rPr lang="nb-NO" dirty="0" smtClean="0"/>
            </a:br>
            <a:r>
              <a:rPr lang="nb-NO" dirty="0" smtClean="0"/>
              <a:t>av legemiddeltilberedning</a:t>
            </a:r>
            <a:br>
              <a:rPr lang="nb-NO" dirty="0" smtClean="0"/>
            </a:br>
            <a:r>
              <a:rPr lang="nb-NO" dirty="0">
                <a:hlinkClick r:id="rId3"/>
              </a:rPr>
              <a:t>E</a:t>
            </a:r>
            <a:r>
              <a:rPr lang="nb-NO" dirty="0" smtClean="0">
                <a:hlinkClick r:id="rId3"/>
              </a:rPr>
              <a:t>QS ID 31449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2566960-F4E5-9B4D-8874-59FC546A2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nb-NO" sz="1400" i="1" dirty="0"/>
          </a:p>
          <a:p>
            <a:pPr algn="ctr"/>
            <a:r>
              <a:rPr lang="nb-NO" sz="1200" dirty="0" smtClean="0"/>
              <a:t>Metode og verktøy </a:t>
            </a:r>
            <a:r>
              <a:rPr lang="nb-NO" sz="1200" dirty="0"/>
              <a:t>er </a:t>
            </a:r>
            <a:r>
              <a:rPr lang="nb-NO" sz="1200" dirty="0" smtClean="0"/>
              <a:t>utarbeidet </a:t>
            </a:r>
            <a:r>
              <a:rPr lang="nb-NO" sz="1200" dirty="0"/>
              <a:t>av Helse Nord HF og St. Olavs hospital </a:t>
            </a:r>
            <a:r>
              <a:rPr lang="nb-NO" sz="1200" dirty="0" smtClean="0"/>
              <a:t>(versjon </a:t>
            </a:r>
            <a:r>
              <a:rPr lang="nb-NO" sz="1200" dirty="0"/>
              <a:t>juni 2018) og tilpasset gjeldende prosedyrer i </a:t>
            </a:r>
            <a:r>
              <a:rPr lang="nb-NO" sz="1200" dirty="0" smtClean="0"/>
              <a:t>                                  Helse </a:t>
            </a:r>
            <a:r>
              <a:rPr lang="nb-NO" sz="1200" dirty="0"/>
              <a:t>Møre og Romsdal HF </a:t>
            </a:r>
            <a:r>
              <a:rPr lang="nb-NO" sz="1200" dirty="0" smtClean="0"/>
              <a:t>oktober 2020</a:t>
            </a:r>
          </a:p>
        </p:txBody>
      </p:sp>
    </p:spTree>
    <p:extLst>
      <p:ext uri="{BB962C8B-B14F-4D97-AF65-F5344CB8AC3E}">
        <p14:creationId xmlns:p14="http://schemas.microsoft.com/office/powerpoint/2010/main" val="42101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Områder som skal </a:t>
            </a:r>
            <a:r>
              <a:rPr lang="nb-NO" dirty="0" err="1" smtClean="0"/>
              <a:t>risikovurderes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508000" y="1457325"/>
            <a:ext cx="5511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 dirty="0" smtClean="0"/>
              <a:t>Renhold/hygiene</a:t>
            </a:r>
            <a:endParaRPr lang="nb-NO" sz="2000" b="1" dirty="0"/>
          </a:p>
          <a:p>
            <a:pPr marL="457200" lvl="1" indent="0">
              <a:buNone/>
            </a:pPr>
            <a:r>
              <a:rPr lang="nb-NO" sz="2000" dirty="0"/>
              <a:t>1. </a:t>
            </a:r>
            <a:r>
              <a:rPr lang="nb-NO" sz="2000" dirty="0" smtClean="0"/>
              <a:t>Orden, renhold </a:t>
            </a:r>
            <a:r>
              <a:rPr lang="nb-NO" sz="2000" dirty="0"/>
              <a:t>og desinfeksjon</a:t>
            </a:r>
          </a:p>
          <a:p>
            <a:pPr marL="457200" lvl="1" indent="0">
              <a:buNone/>
            </a:pPr>
            <a:r>
              <a:rPr lang="nb-NO" sz="2000" dirty="0"/>
              <a:t>2. Forurensing/krysskontaminasjon under tilberedning</a:t>
            </a:r>
          </a:p>
          <a:p>
            <a:pPr marL="457200" lvl="1" indent="0">
              <a:buNone/>
            </a:pPr>
            <a:r>
              <a:rPr lang="nb-NO" sz="2000" dirty="0"/>
              <a:t>3. Håndhygiene før </a:t>
            </a:r>
            <a:r>
              <a:rPr lang="nb-NO" sz="2000" dirty="0" smtClean="0"/>
              <a:t>tilberedning</a:t>
            </a:r>
          </a:p>
          <a:p>
            <a:pPr marL="0" indent="0">
              <a:buNone/>
            </a:pPr>
            <a:r>
              <a:rPr lang="nb-NO" sz="2000" b="1" dirty="0" smtClean="0"/>
              <a:t>HMS</a:t>
            </a:r>
            <a:endParaRPr lang="nb-NO" sz="2000" b="1" dirty="0"/>
          </a:p>
          <a:p>
            <a:pPr marL="457200" lvl="1" indent="0">
              <a:buNone/>
            </a:pPr>
            <a:r>
              <a:rPr lang="nb-NO" sz="2000" dirty="0"/>
              <a:t>4. Søl/eksponering under tilberedning</a:t>
            </a:r>
          </a:p>
          <a:p>
            <a:pPr marL="457200" lvl="1" indent="0">
              <a:buNone/>
            </a:pPr>
            <a:r>
              <a:rPr lang="nb-NO" sz="2000" dirty="0"/>
              <a:t>5. Bruk av beskyttelsesutstyr</a:t>
            </a:r>
          </a:p>
          <a:p>
            <a:pPr marL="457200" lvl="1" indent="0">
              <a:buNone/>
            </a:pPr>
            <a:r>
              <a:rPr lang="nb-NO" sz="2000" dirty="0"/>
              <a:t>6. Funksjon </a:t>
            </a:r>
            <a:r>
              <a:rPr lang="nb-NO" sz="2000" dirty="0" smtClean="0"/>
              <a:t>avtrekk/sikkerhetsbenk</a:t>
            </a:r>
            <a:endParaRPr lang="nb-NO" sz="2000" dirty="0"/>
          </a:p>
          <a:p>
            <a:pPr marL="57150" indent="0">
              <a:buNone/>
            </a:pPr>
            <a:r>
              <a:rPr lang="nb-NO" sz="2000" b="1" dirty="0"/>
              <a:t>Dokumentasjon/kontroll</a:t>
            </a:r>
          </a:p>
          <a:p>
            <a:pPr marL="457200" lvl="1" indent="0">
              <a:buNone/>
            </a:pPr>
            <a:r>
              <a:rPr lang="nb-NO" sz="2000" dirty="0"/>
              <a:t>7. Kontroll før, under og etter tilberedning</a:t>
            </a:r>
          </a:p>
          <a:p>
            <a:pPr marL="457200" lvl="1" indent="0">
              <a:buNone/>
            </a:pPr>
            <a:r>
              <a:rPr lang="nb-NO" sz="2000" dirty="0"/>
              <a:t>8. Merking av bruksferdig produkt </a:t>
            </a:r>
          </a:p>
          <a:p>
            <a:pPr marL="457200" lvl="1" indent="0">
              <a:buNone/>
            </a:pPr>
            <a:r>
              <a:rPr lang="nb-NO" sz="2000" dirty="0"/>
              <a:t>9. Sporbarhet etter </a:t>
            </a:r>
            <a:r>
              <a:rPr lang="nb-NO" sz="2000" dirty="0" smtClean="0"/>
              <a:t>tilberedning</a:t>
            </a:r>
            <a:endParaRPr lang="nb-NO" sz="20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5803900" y="1558925"/>
            <a:ext cx="6388100" cy="4867275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nb-NO" sz="2000" b="1" dirty="0" smtClean="0"/>
              <a:t>Praktisk </a:t>
            </a:r>
            <a:r>
              <a:rPr lang="nb-NO" sz="2000" b="1" dirty="0"/>
              <a:t>tilberedning</a:t>
            </a:r>
          </a:p>
          <a:p>
            <a:pPr marL="457200" lvl="1" indent="0">
              <a:buNone/>
            </a:pPr>
            <a:r>
              <a:rPr lang="nb-NO" sz="2000" dirty="0"/>
              <a:t>10. Kunnskap og ferdighet i tilberedning</a:t>
            </a:r>
          </a:p>
          <a:p>
            <a:pPr marL="457200" lvl="1" indent="0">
              <a:buNone/>
            </a:pPr>
            <a:r>
              <a:rPr lang="nb-NO" sz="2000" dirty="0"/>
              <a:t>11. Tilgang på oppdaterte oppskrifter for </a:t>
            </a:r>
            <a:r>
              <a:rPr lang="nb-NO" sz="2000" dirty="0" smtClean="0"/>
              <a:t>tilberedning</a:t>
            </a:r>
            <a:endParaRPr lang="nb-NO" sz="2000" dirty="0"/>
          </a:p>
          <a:p>
            <a:pPr marL="457200" lvl="1" indent="0">
              <a:buNone/>
            </a:pPr>
            <a:r>
              <a:rPr lang="nb-NO" sz="2000" dirty="0"/>
              <a:t>12. Forveksling under tilberedning</a:t>
            </a:r>
          </a:p>
          <a:p>
            <a:pPr marL="457200" lvl="1" indent="0">
              <a:buNone/>
            </a:pPr>
            <a:r>
              <a:rPr lang="nb-NO" sz="2000" dirty="0"/>
              <a:t>13. Forstyrrelser / avbrudd under tilberedning</a:t>
            </a:r>
          </a:p>
          <a:p>
            <a:pPr marL="457200" lvl="1" indent="0">
              <a:buNone/>
            </a:pPr>
            <a:r>
              <a:rPr lang="nb-NO" sz="2000" dirty="0"/>
              <a:t>14. Holdbarhet av legemidler og utstyr i lageret </a:t>
            </a:r>
            <a:endParaRPr lang="nb-NO" sz="2000" dirty="0" smtClean="0"/>
          </a:p>
          <a:p>
            <a:pPr marL="457200" lvl="1" indent="0">
              <a:buNone/>
            </a:pPr>
            <a:r>
              <a:rPr lang="nb-NO" sz="2000" dirty="0" smtClean="0"/>
              <a:t>15</a:t>
            </a:r>
            <a:r>
              <a:rPr lang="nb-NO" sz="2000" dirty="0"/>
              <a:t>. Avdekkede risikoområder som ikke er forhåndsdefinert</a:t>
            </a:r>
          </a:p>
          <a:p>
            <a:pPr marL="457200" lvl="1" indent="0"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buNone/>
            </a:pPr>
            <a:r>
              <a:rPr lang="nb-NO" sz="2000" dirty="0" smtClean="0"/>
              <a:t>Det anbefales særlig vurdering knyttet til tilberedning av: </a:t>
            </a:r>
          </a:p>
          <a:p>
            <a:pPr>
              <a:spcBef>
                <a:spcPts val="0"/>
              </a:spcBef>
            </a:pPr>
            <a:r>
              <a:rPr lang="nb-NO" sz="2000" dirty="0" smtClean="0"/>
              <a:t>Antibiotika</a:t>
            </a:r>
          </a:p>
          <a:p>
            <a:pPr>
              <a:spcBef>
                <a:spcPts val="0"/>
              </a:spcBef>
            </a:pPr>
            <a:r>
              <a:rPr lang="nb-NO" sz="2000" dirty="0"/>
              <a:t>P</a:t>
            </a:r>
            <a:r>
              <a:rPr lang="nb-NO" sz="2000" dirty="0" smtClean="0"/>
              <a:t>arenteral ernæring (PN)</a:t>
            </a:r>
          </a:p>
          <a:p>
            <a:pPr>
              <a:spcBef>
                <a:spcPts val="0"/>
              </a:spcBef>
            </a:pPr>
            <a:r>
              <a:rPr lang="nb-NO" sz="2000" dirty="0" smtClean="0"/>
              <a:t>Blanding av flere legemidler i samme pose/bag</a:t>
            </a:r>
          </a:p>
          <a:p>
            <a:pPr>
              <a:spcBef>
                <a:spcPts val="0"/>
              </a:spcBef>
            </a:pPr>
            <a:r>
              <a:rPr lang="nb-NO" sz="2000" dirty="0" smtClean="0"/>
              <a:t>Legemidler til infusjoner og injeksjoner </a:t>
            </a:r>
            <a:endParaRPr lang="nb-NO" sz="2000" b="1" dirty="0" smtClean="0"/>
          </a:p>
          <a:p>
            <a:pPr marL="0" indent="0">
              <a:buNone/>
            </a:pPr>
            <a:endParaRPr lang="nb-NO" sz="2000" b="1" dirty="0" smtClean="0"/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7168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Arbeidsprosess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3500" b="1" dirty="0"/>
              <a:t>1. Oppstartsmøte </a:t>
            </a:r>
            <a:endParaRPr lang="nb-NO" sz="3500" dirty="0"/>
          </a:p>
          <a:p>
            <a:pPr marL="0" indent="0">
              <a:buNone/>
            </a:pPr>
            <a:r>
              <a:rPr lang="nb-NO" sz="3000" dirty="0"/>
              <a:t>V</a:t>
            </a:r>
            <a:r>
              <a:rPr lang="nb-NO" sz="3000" dirty="0" smtClean="0"/>
              <a:t>arighet </a:t>
            </a:r>
            <a:r>
              <a:rPr lang="nb-NO" sz="3000" dirty="0"/>
              <a:t>ca. 30 min, kan gjennomføres per Skype</a:t>
            </a:r>
          </a:p>
          <a:p>
            <a:r>
              <a:rPr lang="nb-NO" sz="3000" dirty="0" smtClean="0"/>
              <a:t>Gjennomgang </a:t>
            </a:r>
            <a:r>
              <a:rPr lang="nb-NO" sz="3000" dirty="0"/>
              <a:t>av metode og verktøy</a:t>
            </a:r>
          </a:p>
          <a:p>
            <a:r>
              <a:rPr lang="nb-NO" sz="3000" dirty="0" smtClean="0"/>
              <a:t>Spørsmål </a:t>
            </a:r>
            <a:r>
              <a:rPr lang="nb-NO" sz="3000" dirty="0"/>
              <a:t>og avklaringer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3500" b="1" dirty="0" smtClean="0"/>
              <a:t>2</a:t>
            </a:r>
            <a:r>
              <a:rPr lang="nb-NO" sz="3500" b="1" dirty="0"/>
              <a:t>. Systematisk risikovurdering </a:t>
            </a:r>
            <a:endParaRPr lang="nb-NO" sz="3500" dirty="0"/>
          </a:p>
          <a:p>
            <a:pPr marL="0" indent="0">
              <a:buNone/>
            </a:pPr>
            <a:r>
              <a:rPr lang="nb-NO" sz="3000" dirty="0"/>
              <a:t>Varighet ca. </a:t>
            </a:r>
            <a:r>
              <a:rPr lang="nb-NO" sz="3000" dirty="0" smtClean="0"/>
              <a:t>3 timer </a:t>
            </a:r>
            <a:endParaRPr lang="nb-NO" sz="3000" dirty="0"/>
          </a:p>
          <a:p>
            <a:r>
              <a:rPr lang="nb-NO" sz="3000" dirty="0" smtClean="0"/>
              <a:t>Omvisning </a:t>
            </a:r>
            <a:r>
              <a:rPr lang="nb-NO" sz="3000" dirty="0"/>
              <a:t>med observasjon og etterspørsel av rutiner på legemiddellager/rom det gjøres tilberedning</a:t>
            </a:r>
          </a:p>
          <a:p>
            <a:r>
              <a:rPr lang="nb-NO" sz="3000" dirty="0" smtClean="0"/>
              <a:t>Vurdering </a:t>
            </a:r>
            <a:r>
              <a:rPr lang="nb-NO" sz="3000" dirty="0"/>
              <a:t>av sannsynlighet og konsekvens av definerte risikofaktorer</a:t>
            </a:r>
          </a:p>
          <a:p>
            <a:r>
              <a:rPr lang="nb-NO" sz="3000" dirty="0" smtClean="0"/>
              <a:t>Forslag </a:t>
            </a:r>
            <a:r>
              <a:rPr lang="nb-NO" sz="3000" dirty="0"/>
              <a:t>til risikoreduserende tiltak/endringer</a:t>
            </a:r>
          </a:p>
          <a:p>
            <a:r>
              <a:rPr lang="nb-NO" sz="3000" dirty="0" smtClean="0"/>
              <a:t>Ev</a:t>
            </a:r>
            <a:r>
              <a:rPr lang="nb-NO" sz="3000" dirty="0"/>
              <a:t>. andre risikoområder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743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Arbeidsprosess forts.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6959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500" b="1" dirty="0" smtClean="0"/>
              <a:t>3. Handlingsplan</a:t>
            </a:r>
          </a:p>
          <a:p>
            <a:pPr marL="0" indent="0">
              <a:buNone/>
            </a:pPr>
            <a:r>
              <a:rPr lang="nb-NO" sz="3000" dirty="0" smtClean="0"/>
              <a:t>Varighet ca. 1 time, kan gjennomføres på Skype</a:t>
            </a:r>
          </a:p>
          <a:p>
            <a:r>
              <a:rPr lang="nb-NO" sz="3000" dirty="0" smtClean="0"/>
              <a:t>Hvilke risikoreduserende tiltak kan skape en forbedring?</a:t>
            </a:r>
          </a:p>
          <a:p>
            <a:r>
              <a:rPr lang="nb-NO" sz="3000" dirty="0" smtClean="0"/>
              <a:t>Hvilke målinger kan vise at tiltakene fører til en forbedring?</a:t>
            </a:r>
          </a:p>
          <a:p>
            <a:r>
              <a:rPr lang="nb-NO" sz="3000" dirty="0" smtClean="0"/>
              <a:t>Hvem har ansvar for å iverksette risikoreduserende tiltak og målinger?</a:t>
            </a:r>
          </a:p>
          <a:p>
            <a:pPr marL="0" indent="0">
              <a:buNone/>
            </a:pPr>
            <a:endParaRPr lang="nb-NO" sz="3000" dirty="0" smtClean="0"/>
          </a:p>
          <a:p>
            <a:pPr marL="0" indent="0">
              <a:buNone/>
            </a:pPr>
            <a:r>
              <a:rPr lang="nb-NO" sz="3500" b="1" dirty="0" smtClean="0"/>
              <a:t>4. Oppfølging og avslutning</a:t>
            </a:r>
          </a:p>
          <a:p>
            <a:pPr marL="0" indent="0">
              <a:buNone/>
            </a:pPr>
            <a:r>
              <a:rPr lang="nb-NO" sz="3000" dirty="0" smtClean="0"/>
              <a:t>Gjennomføres etter 6 måneder. Varighet ca. 1 time, kan gjennomføres per Skype. </a:t>
            </a:r>
          </a:p>
          <a:p>
            <a:r>
              <a:rPr lang="nb-NO" sz="3000" dirty="0" smtClean="0"/>
              <a:t>Hva er utført av risikoreduserende tiltak? Hva gjenstår ev.?</a:t>
            </a:r>
          </a:p>
          <a:p>
            <a:r>
              <a:rPr lang="nb-NO" sz="3000" dirty="0" smtClean="0"/>
              <a:t>Hva viser målingene? Har tiltak ført til en forbedring?</a:t>
            </a:r>
          </a:p>
          <a:p>
            <a:r>
              <a:rPr lang="nb-NO" sz="3000" dirty="0" smtClean="0"/>
              <a:t>Vurder behovet for nye tiltak eller avslutt risikovurderingen </a:t>
            </a:r>
          </a:p>
          <a:p>
            <a:r>
              <a:rPr lang="nb-NO" sz="3000" dirty="0" smtClean="0"/>
              <a:t>Rapport skrives på etterspørsel fra klinikk- eller avdelingsledelsen</a:t>
            </a:r>
          </a:p>
        </p:txBody>
      </p:sp>
    </p:spTree>
    <p:extLst>
      <p:ext uri="{BB962C8B-B14F-4D97-AF65-F5344CB8AC3E}">
        <p14:creationId xmlns:p14="http://schemas.microsoft.com/office/powerpoint/2010/main" val="428990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Forberedelser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20721"/>
            <a:ext cx="10515600" cy="3995331"/>
          </a:xfrm>
        </p:spPr>
        <p:txBody>
          <a:bodyPr>
            <a:noAutofit/>
          </a:bodyPr>
          <a:lstStyle/>
          <a:p>
            <a:r>
              <a:rPr lang="nb-NO" dirty="0" smtClean="0"/>
              <a:t>For å skire en god og effektiv gjennomføring anbefales det at de samme deltagerne deltar på alle fire møtene, bortsett fra sykehusfarmasøyt som kan prioritere møte to og ev. møte tre</a:t>
            </a:r>
          </a:p>
          <a:p>
            <a:r>
              <a:rPr lang="nb-NO" dirty="0" smtClean="0"/>
              <a:t>Møte 1-3 kan gjennomføres samtidig, men forutsetter da at seksjonsleder har innhentet statistikk og avviksmeldinger på forhånd</a:t>
            </a:r>
          </a:p>
          <a:p>
            <a:r>
              <a:rPr lang="nb-NO" dirty="0" smtClean="0"/>
              <a:t>Dato og tidspunkt for alle møter avtales før oppstart. De tre første møtene bør gjennomføres i løpet av fire uker</a:t>
            </a:r>
          </a:p>
          <a:p>
            <a:r>
              <a:rPr lang="nb-NO" dirty="0" smtClean="0"/>
              <a:t>Møteinnkallelsene må inneholde hvilken avdeling det gjelder og møtested</a:t>
            </a:r>
          </a:p>
          <a:p>
            <a:r>
              <a:rPr lang="nb-NO" dirty="0" smtClean="0"/>
              <a:t>Det kan være nyttig å få tips og innspill til risikoreduserende tiltak og målinger fra seksjoner som har gjennomført risikovurdering</a:t>
            </a:r>
          </a:p>
        </p:txBody>
      </p:sp>
    </p:spTree>
    <p:extLst>
      <p:ext uri="{BB962C8B-B14F-4D97-AF65-F5344CB8AC3E}">
        <p14:creationId xmlns:p14="http://schemas.microsoft.com/office/powerpoint/2010/main" val="22048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Forberedelser forts.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1264900" cy="4776067"/>
          </a:xfrm>
        </p:spPr>
        <p:txBody>
          <a:bodyPr>
            <a:normAutofit fontScale="92500" lnSpcReduction="20000"/>
          </a:bodyPr>
          <a:lstStyle/>
          <a:p>
            <a:r>
              <a:rPr lang="nb-NO" sz="3000" b="1" dirty="0" smtClean="0"/>
              <a:t>Seksjonsleder</a:t>
            </a:r>
            <a:r>
              <a:rPr lang="nb-NO" sz="3000" dirty="0" smtClean="0"/>
              <a:t> tar en gjennomgang av meldinger om uheldige hendelser relatert til legemiddelhåndtering de siste tre årene</a:t>
            </a:r>
          </a:p>
          <a:p>
            <a:r>
              <a:rPr lang="nb-NO" sz="3000" b="1" dirty="0" smtClean="0"/>
              <a:t>Sykehusfarmasøyt</a:t>
            </a:r>
            <a:r>
              <a:rPr lang="nb-NO" sz="3000" dirty="0" smtClean="0"/>
              <a:t> tar et uttak og gjennomgang av seksjonens innkjøpsstatestikk over iv/inf antibiotika (spesielt tilberedelser i åpne system) og cytostatika. Periode for statistikk avhenger av seksjonens forbruk, </a:t>
            </a:r>
            <a:r>
              <a:rPr lang="nb-NO" sz="3000" dirty="0" err="1" smtClean="0"/>
              <a:t>feks</a:t>
            </a:r>
            <a:r>
              <a:rPr lang="nb-NO" sz="3000" dirty="0" smtClean="0"/>
              <a:t> 1-3 mnd.</a:t>
            </a:r>
          </a:p>
          <a:p>
            <a:r>
              <a:rPr lang="nb-NO" sz="3000" b="1" dirty="0" smtClean="0"/>
              <a:t>Deltagere</a:t>
            </a:r>
            <a:r>
              <a:rPr lang="nb-NO" sz="3000" dirty="0" smtClean="0"/>
              <a:t> gjør seg kjent med: </a:t>
            </a:r>
          </a:p>
          <a:p>
            <a:pPr lvl="1"/>
            <a:r>
              <a:rPr lang="nb-NO" sz="2600" dirty="0" smtClean="0"/>
              <a:t>Hvor foregår det tilberedning?</a:t>
            </a:r>
          </a:p>
          <a:p>
            <a:pPr lvl="1"/>
            <a:r>
              <a:rPr lang="nb-NO" sz="2600" dirty="0" smtClean="0"/>
              <a:t>Hvilke legemidler tilberedes?</a:t>
            </a:r>
          </a:p>
          <a:p>
            <a:pPr lvl="1"/>
            <a:r>
              <a:rPr lang="nb-NO" sz="2600" dirty="0" smtClean="0"/>
              <a:t>Opplevde eller erfarte utfordringer eller risikoområder </a:t>
            </a:r>
            <a:r>
              <a:rPr lang="nb-NO" sz="2600" dirty="0" err="1" smtClean="0"/>
              <a:t>ifht</a:t>
            </a:r>
            <a:r>
              <a:rPr lang="nb-NO" sz="2600" dirty="0" smtClean="0"/>
              <a:t> legemiddelhåndtering</a:t>
            </a:r>
          </a:p>
          <a:p>
            <a:pPr lvl="1"/>
            <a:r>
              <a:rPr lang="nb-NO" sz="2600" dirty="0" smtClean="0">
                <a:hlinkClick r:id="rId3"/>
              </a:rPr>
              <a:t>EQS ID 31449 Risikovurdering av legemiddeltilberedning </a:t>
            </a:r>
            <a:r>
              <a:rPr lang="nb-NO" sz="2600" dirty="0" smtClean="0"/>
              <a:t>med tilhørende verktøy og prosedyrer</a:t>
            </a:r>
          </a:p>
          <a:p>
            <a:pPr lvl="1"/>
            <a:r>
              <a:rPr lang="nb-NO" sz="2600" dirty="0" smtClean="0"/>
              <a:t>Nivå 2 prosedyrer som omhandler legemiddelhåndtering 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9918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Sannsynlighet- og konsekvensskala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30485"/>
            <a:ext cx="10792442" cy="53275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7200" b="1" dirty="0"/>
              <a:t>Sannsynlighetsskala: </a:t>
            </a:r>
            <a:r>
              <a:rPr lang="nb-NO" sz="7200" dirty="0"/>
              <a:t/>
            </a:r>
            <a:br>
              <a:rPr lang="nb-NO" sz="7200" dirty="0"/>
            </a:br>
            <a:r>
              <a:rPr lang="nb-NO" sz="7200" dirty="0"/>
              <a:t>Sannsynlighet for at faremoment inntreffer (skala 1-3) i seksjonen</a:t>
            </a:r>
            <a:br>
              <a:rPr lang="nb-NO" sz="7200" dirty="0"/>
            </a:br>
            <a:r>
              <a:rPr lang="nb-NO" sz="7200" dirty="0"/>
              <a:t>1 = lav sannsynlighet for at faremoment inntreffer </a:t>
            </a:r>
            <a:br>
              <a:rPr lang="nb-NO" sz="7200" dirty="0"/>
            </a:br>
            <a:r>
              <a:rPr lang="nb-NO" sz="7200" dirty="0"/>
              <a:t>3 = høy sannsynlighet for at faremoment inntreffer  </a:t>
            </a:r>
          </a:p>
          <a:p>
            <a:pPr marL="0" indent="0">
              <a:buNone/>
            </a:pPr>
            <a:r>
              <a:rPr lang="nb-NO" sz="7200" dirty="0"/>
              <a:t>Seksjonen kan ha behov for justeringer i fastsatte skalaer i verktøyet. </a:t>
            </a:r>
            <a:br>
              <a:rPr lang="nb-NO" sz="7200" dirty="0"/>
            </a:br>
            <a:r>
              <a:rPr lang="nb-NO" sz="7200" dirty="0"/>
              <a:t/>
            </a:r>
            <a:br>
              <a:rPr lang="nb-NO" sz="7200" dirty="0"/>
            </a:br>
            <a:r>
              <a:rPr lang="nb-NO" sz="7200" b="1" dirty="0"/>
              <a:t>Konsekvensskala: </a:t>
            </a:r>
            <a:r>
              <a:rPr lang="nb-NO" sz="7200" dirty="0"/>
              <a:t/>
            </a:r>
            <a:br>
              <a:rPr lang="nb-NO" sz="7200" dirty="0"/>
            </a:br>
            <a:r>
              <a:rPr lang="nb-NO" sz="7200" dirty="0"/>
              <a:t>Konsekvensen hvis faremoment inntreffer (skala 1-3) i seksjonen</a:t>
            </a:r>
            <a:br>
              <a:rPr lang="nb-NO" sz="7200" dirty="0"/>
            </a:br>
            <a:r>
              <a:rPr lang="nb-NO" sz="7200" dirty="0"/>
              <a:t>1 = lav konsekvens hvis faremoment inntreffer </a:t>
            </a:r>
            <a:br>
              <a:rPr lang="nb-NO" sz="7200" dirty="0"/>
            </a:br>
            <a:r>
              <a:rPr lang="nb-NO" sz="7200" dirty="0"/>
              <a:t>3 = alvorlig konsekvens hvis faremoment inntreffer = personskade eller miljøskade</a:t>
            </a:r>
          </a:p>
          <a:p>
            <a:pPr marL="0" indent="0">
              <a:buNone/>
            </a:pPr>
            <a:r>
              <a:rPr lang="nb-NO" sz="7200" dirty="0"/>
              <a:t>Konsekvensen for at et faremoment skal inntreffe er forhåndsdefinert for å sikre en enhetlig håndtering av </a:t>
            </a:r>
            <a:r>
              <a:rPr lang="nb-NO" sz="7200" dirty="0" smtClean="0"/>
              <a:t>risiko. For </a:t>
            </a:r>
            <a:r>
              <a:rPr lang="nb-NO" sz="7200" dirty="0"/>
              <a:t>flere av faremomentene er konsekvensen fastsatt til 3 med bakgrunn i ikke-kontrollerbare faktorer i legemiddeltilberedningen (</a:t>
            </a:r>
            <a:r>
              <a:rPr lang="nb-NO" sz="7200" dirty="0" err="1" smtClean="0"/>
              <a:t>dvs</a:t>
            </a:r>
            <a:r>
              <a:rPr lang="nb-NO" sz="7200" dirty="0" smtClean="0"/>
              <a:t> </a:t>
            </a:r>
            <a:r>
              <a:rPr lang="nb-NO" sz="7200" dirty="0"/>
              <a:t>man vet ikke på forhånd  hvilken pasient eller hvilket legemiddel hendelsen inntreffer hos).  </a:t>
            </a:r>
            <a:endParaRPr lang="nb-NO" sz="7200" dirty="0" smtClean="0"/>
          </a:p>
          <a:p>
            <a:pPr marL="0" indent="0">
              <a:buNone/>
            </a:pPr>
            <a:r>
              <a:rPr lang="nb-NO" sz="7200" b="1" dirty="0" smtClean="0"/>
              <a:t>Risiko </a:t>
            </a:r>
            <a:r>
              <a:rPr lang="nb-NO" sz="7200" b="1" dirty="0"/>
              <a:t>for at faremomentet inntreffer: </a:t>
            </a:r>
            <a:r>
              <a:rPr lang="nb-NO" sz="7200" dirty="0"/>
              <a:t/>
            </a:r>
            <a:br>
              <a:rPr lang="nb-NO" sz="7200" dirty="0"/>
            </a:br>
            <a:r>
              <a:rPr lang="nb-NO" sz="7200" dirty="0"/>
              <a:t>For å finne risikoscore multipliserer verktøyet verdien for sannsynlighet med verdien for konsekvens. Risikoscoren avgjør risikoens posisjon i risikomatrisen. </a:t>
            </a:r>
            <a:br>
              <a:rPr lang="nb-NO" sz="7200" dirty="0"/>
            </a:br>
            <a:r>
              <a:rPr lang="nb-NO" sz="7200" b="1" dirty="0" smtClean="0">
                <a:solidFill>
                  <a:srgbClr val="C00000"/>
                </a:solidFill>
              </a:rPr>
              <a:t>Rød </a:t>
            </a:r>
            <a:r>
              <a:rPr lang="nb-NO" sz="7200" b="1" dirty="0">
                <a:solidFill>
                  <a:srgbClr val="C00000"/>
                </a:solidFill>
              </a:rPr>
              <a:t>risiko</a:t>
            </a:r>
            <a:r>
              <a:rPr lang="nb-NO" sz="7200" dirty="0"/>
              <a:t>: risikoreduserende tiltak må iverksettes</a:t>
            </a:r>
            <a:br>
              <a:rPr lang="nb-NO" sz="7200" dirty="0"/>
            </a:br>
            <a:r>
              <a:rPr lang="nb-NO" sz="7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Gul </a:t>
            </a:r>
            <a:r>
              <a:rPr lang="nb-NO" sz="7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risiko</a:t>
            </a:r>
            <a:r>
              <a:rPr lang="nb-NO" sz="7200" dirty="0"/>
              <a:t>:</a:t>
            </a:r>
            <a:r>
              <a:rPr lang="nb-NO" sz="7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7200" dirty="0"/>
              <a:t>risikoreduserende tiltak må </a:t>
            </a:r>
            <a:r>
              <a:rPr lang="nb-NO" sz="7200" dirty="0" smtClean="0"/>
              <a:t>iverksettes</a:t>
            </a:r>
            <a:r>
              <a:rPr lang="nb-NO" sz="7200" dirty="0"/>
              <a:t/>
            </a:r>
            <a:br>
              <a:rPr lang="nb-NO" sz="7200" dirty="0"/>
            </a:br>
            <a:r>
              <a:rPr lang="nb-NO" sz="7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Gul </a:t>
            </a:r>
            <a:r>
              <a:rPr lang="nb-NO" sz="7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risiko </a:t>
            </a:r>
            <a:r>
              <a:rPr lang="nb-NO" sz="7200" dirty="0"/>
              <a:t>med </a:t>
            </a:r>
            <a:r>
              <a:rPr lang="nb-NO" sz="7200" b="1" dirty="0">
                <a:solidFill>
                  <a:srgbClr val="00B050"/>
                </a:solidFill>
              </a:rPr>
              <a:t>grønn hake</a:t>
            </a:r>
            <a:r>
              <a:rPr lang="nb-NO" sz="7200" dirty="0"/>
              <a:t>: Områder der sannsynlighet er lav, men konsekvens er fastsatt til å være høy er markert med en grønn hake som indikerer at det er ikke er mulig/ nødvendig å sette inn risikoreduserende </a:t>
            </a:r>
            <a:r>
              <a:rPr lang="nb-NO" sz="7200" dirty="0" smtClean="0"/>
              <a:t>tiltak                                                                                                                                                                                                               </a:t>
            </a:r>
            <a:r>
              <a:rPr lang="nb-NO" sz="7200" b="1" dirty="0" smtClean="0">
                <a:solidFill>
                  <a:srgbClr val="00B050"/>
                </a:solidFill>
              </a:rPr>
              <a:t>Grønn </a:t>
            </a:r>
            <a:r>
              <a:rPr lang="nb-NO" sz="7200" b="1" dirty="0">
                <a:solidFill>
                  <a:srgbClr val="00B050"/>
                </a:solidFill>
              </a:rPr>
              <a:t>risiko</a:t>
            </a:r>
            <a:r>
              <a:rPr lang="nb-NO" sz="7200" dirty="0"/>
              <a:t>: ikke nødvendig å iverksette risikoreduserende tiltak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7971" y="1288345"/>
            <a:ext cx="2448240" cy="22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48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Verktøy i Excel-ark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2048"/>
          </a:xfrm>
        </p:spPr>
        <p:txBody>
          <a:bodyPr>
            <a:normAutofit fontScale="92500" lnSpcReduction="10000"/>
          </a:bodyPr>
          <a:lstStyle/>
          <a:p>
            <a:r>
              <a:rPr lang="nb-NO" sz="3000" dirty="0" smtClean="0"/>
              <a:t>Gjennomgang av verktøy </a:t>
            </a:r>
            <a:r>
              <a:rPr lang="nb-NO" sz="1700" dirty="0" smtClean="0"/>
              <a:t>(se fane i «Hvordan bruke skjema» i Excel-arket)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sz="3000" dirty="0"/>
          </a:p>
          <a:p>
            <a:endParaRPr lang="nb-NO" sz="3000" dirty="0" smtClean="0"/>
          </a:p>
          <a:p>
            <a:r>
              <a:rPr lang="nb-NO" sz="3000" dirty="0" smtClean="0"/>
              <a:t>Excel-ark lagres i EQS etter møte tre og re-lagres etter møte fire slik at dokumentet er tilgjengelig for ansatte </a:t>
            </a:r>
          </a:p>
          <a:p>
            <a:r>
              <a:rPr lang="nb-NO" sz="3000" dirty="0" smtClean="0"/>
              <a:t>Dokumentet skal godkjennes av seksjonsleder </a:t>
            </a:r>
            <a:endParaRPr lang="nb-NO" sz="3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91" y="2273282"/>
            <a:ext cx="8328231" cy="24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5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 ønsker tilbakemelding om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Mangler, feil og/eller forbedringsforslag av PowerPoint, verktøy og/eller anbefalt arbeidsprosess</a:t>
            </a:r>
          </a:p>
          <a:p>
            <a:r>
              <a:rPr lang="nb-NO" dirty="0"/>
              <a:t>Mangler, feil og/eller </a:t>
            </a:r>
            <a:r>
              <a:rPr lang="nb-NO" dirty="0" smtClean="0"/>
              <a:t>forbedringsforslag av prosedyrer, gjerne som melding tilknyttet aktuell prosedyre</a:t>
            </a:r>
            <a:endParaRPr lang="nb-NO" dirty="0"/>
          </a:p>
          <a:p>
            <a:r>
              <a:rPr lang="nb-NO" dirty="0"/>
              <a:t>A</a:t>
            </a:r>
            <a:r>
              <a:rPr lang="nb-NO" dirty="0" smtClean="0"/>
              <a:t>ndre spørsmål og avklaringer </a:t>
            </a:r>
          </a:p>
          <a:p>
            <a:endParaRPr lang="nb-NO" dirty="0" smtClean="0"/>
          </a:p>
          <a:p>
            <a:r>
              <a:rPr lang="nb-NO" dirty="0" smtClean="0"/>
              <a:t>Send mail eller ring per Skype til </a:t>
            </a:r>
          </a:p>
          <a:p>
            <a:pPr lvl="1"/>
            <a:r>
              <a:rPr lang="nb-NO" dirty="0" smtClean="0"/>
              <a:t>Ingebjørg Ellingvåg Knutsen </a:t>
            </a:r>
            <a:r>
              <a:rPr lang="nb-NO" u="sng" dirty="0" smtClean="0">
                <a:hlinkClick r:id="rId3"/>
              </a:rPr>
              <a:t>Ingebjorg.Ellingvag.Knutsen@helse-mr.no</a:t>
            </a:r>
            <a:r>
              <a:rPr lang="nb-NO" u="sng" dirty="0" smtClean="0"/>
              <a:t> </a:t>
            </a:r>
          </a:p>
          <a:p>
            <a:pPr lvl="1"/>
            <a:r>
              <a:rPr lang="nb-NO" dirty="0" smtClean="0"/>
              <a:t>Sara Marie Volstad </a:t>
            </a:r>
            <a:r>
              <a:rPr lang="nb-NO" dirty="0" smtClean="0">
                <a:hlinkClick r:id="rId4"/>
              </a:rPr>
              <a:t>Sara.Marie.Volstad@helse-mr.no</a:t>
            </a:r>
            <a:endParaRPr lang="nb-NO" dirty="0"/>
          </a:p>
          <a:p>
            <a:pPr marL="0" indent="0">
              <a:buNone/>
            </a:pPr>
            <a:endParaRPr lang="nb-NO" dirty="0" smtClean="0">
              <a:solidFill>
                <a:srgbClr val="FF0000"/>
              </a:solidFill>
            </a:endParaRPr>
          </a:p>
          <a:p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502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Myndighetskrav i forskrift om </a:t>
            </a:r>
            <a:r>
              <a:rPr lang="nb-NO" dirty="0" smtClean="0">
                <a:hlinkClick r:id="rId3"/>
              </a:rPr>
              <a:t>legemiddelhåndtering § 8</a:t>
            </a:r>
            <a:endParaRPr lang="nb-NO" dirty="0"/>
          </a:p>
          <a:p>
            <a:r>
              <a:rPr lang="nb-NO" dirty="0" smtClean="0"/>
              <a:t>Regional koordinert forarbeid  </a:t>
            </a:r>
          </a:p>
          <a:p>
            <a:pPr lvl="1"/>
            <a:r>
              <a:rPr lang="nb-NO" dirty="0" smtClean="0"/>
              <a:t>Veileder utarbeidet av regional gruppe og godkjent av fagsjefer </a:t>
            </a:r>
          </a:p>
          <a:p>
            <a:r>
              <a:rPr lang="nb-NO" dirty="0" smtClean="0"/>
              <a:t>Styringskrav fra Helse Midt-Norge HF</a:t>
            </a:r>
          </a:p>
          <a:p>
            <a:pPr marL="0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98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Faglig forsvarlig tilberedning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Tilberedning </a:t>
            </a:r>
            <a:r>
              <a:rPr lang="nb-NO" dirty="0"/>
              <a:t>av legemidler skal skje på en </a:t>
            </a:r>
            <a:r>
              <a:rPr lang="nb-NO" b="1" dirty="0"/>
              <a:t>faglig forsvarlig </a:t>
            </a:r>
            <a:r>
              <a:rPr lang="nb-NO" dirty="0"/>
              <a:t>måte og i </a:t>
            </a:r>
            <a:r>
              <a:rPr lang="nb-NO" b="1" dirty="0"/>
              <a:t>egne lokaler </a:t>
            </a:r>
            <a:r>
              <a:rPr lang="nb-NO" dirty="0"/>
              <a:t>som er utformet og dimensjonert slik at risikoen for </a:t>
            </a:r>
            <a:r>
              <a:rPr lang="nb-NO" b="1" dirty="0"/>
              <a:t>sammenblanding</a:t>
            </a:r>
            <a:r>
              <a:rPr lang="nb-NO" dirty="0"/>
              <a:t> av produkter, for </a:t>
            </a:r>
            <a:r>
              <a:rPr lang="nb-NO" b="1" dirty="0"/>
              <a:t>krysskontaminasjon</a:t>
            </a:r>
            <a:r>
              <a:rPr lang="nb-NO" dirty="0"/>
              <a:t> og annen </a:t>
            </a:r>
            <a:r>
              <a:rPr lang="nb-NO" b="1" dirty="0"/>
              <a:t>forurensning</a:t>
            </a:r>
            <a:r>
              <a:rPr lang="nb-NO" dirty="0"/>
              <a:t> av produktene unngås. Tilberedning av legemidler kan </a:t>
            </a:r>
            <a:r>
              <a:rPr lang="nb-NO" b="1" dirty="0"/>
              <a:t>unntaksvis</a:t>
            </a:r>
            <a:r>
              <a:rPr lang="nb-NO" dirty="0"/>
              <a:t> foretas andre steder når det anses faglig </a:t>
            </a:r>
            <a:r>
              <a:rPr lang="nb-NO" dirty="0" smtClean="0"/>
              <a:t>forsvarlig jf. </a:t>
            </a:r>
            <a:r>
              <a:rPr lang="nb-NO" dirty="0" smtClean="0">
                <a:hlinkClick r:id="rId3"/>
              </a:rPr>
              <a:t>legemiddelhåndteringsforskriften </a:t>
            </a:r>
            <a:r>
              <a:rPr lang="nb-NO" dirty="0">
                <a:hlinkClick r:id="rId3"/>
              </a:rPr>
              <a:t>§ </a:t>
            </a:r>
            <a:r>
              <a:rPr lang="nb-NO" dirty="0" smtClean="0">
                <a:hlinkClick r:id="rId3"/>
              </a:rPr>
              <a:t>8</a:t>
            </a:r>
            <a:r>
              <a:rPr lang="nb-NO" dirty="0" smtClean="0"/>
              <a:t>. Tilberedning </a:t>
            </a:r>
            <a:r>
              <a:rPr lang="nb-NO" dirty="0" err="1" smtClean="0"/>
              <a:t>iht</a:t>
            </a:r>
            <a:r>
              <a:rPr lang="nb-NO" dirty="0" smtClean="0"/>
              <a:t> §8 i legemiddelhåndteringsforskriften er hjelmet i </a:t>
            </a:r>
            <a:r>
              <a:rPr lang="nb-NO" dirty="0" smtClean="0">
                <a:hlinkClick r:id="rId4"/>
              </a:rPr>
              <a:t>legemiddelloven § 12</a:t>
            </a:r>
            <a:r>
              <a:rPr lang="nb-NO" dirty="0" smtClean="0"/>
              <a:t>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8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470365"/>
            <a:ext cx="5157787" cy="345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6"/>
          <a:stretch/>
        </p:blipFill>
        <p:spPr bwMode="auto">
          <a:xfrm>
            <a:off x="6197600" y="1470365"/>
            <a:ext cx="5157787" cy="345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Legemiddeltilberedning 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839788" y="1467856"/>
            <a:ext cx="5157787" cy="48377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Sjukehusapoteket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1" name="Plassholder for tekst 5"/>
          <p:cNvSpPr>
            <a:spLocks noGrp="1"/>
          </p:cNvSpPr>
          <p:nvPr>
            <p:ph type="body" idx="1"/>
          </p:nvPr>
        </p:nvSpPr>
        <p:spPr>
          <a:xfrm>
            <a:off x="6197601" y="1467856"/>
            <a:ext cx="5157787" cy="48377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Legemiddellager i en sykehusseksjon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852008" y="4925743"/>
            <a:ext cx="514556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rgbClr val="0C2D83"/>
                </a:solidFill>
              </a:rPr>
              <a:t>Tilvirkning </a:t>
            </a:r>
          </a:p>
          <a:p>
            <a:r>
              <a:rPr lang="nb-NO" sz="1600" dirty="0" smtClean="0">
                <a:solidFill>
                  <a:srgbClr val="0C2D83"/>
                </a:solidFill>
              </a:rPr>
              <a:t>Fremstilling av legemidler til enkeltpasienter eller lagerhold på bakgrunn av tilvirkertillatelse fra Statens Legemiddelverk</a:t>
            </a:r>
          </a:p>
          <a:p>
            <a:endParaRPr lang="nb-NO" sz="1600" dirty="0" smtClean="0">
              <a:solidFill>
                <a:srgbClr val="0C2D83"/>
              </a:solidFill>
            </a:endParaRPr>
          </a:p>
          <a:p>
            <a:endParaRPr lang="nb-NO" sz="1600" dirty="0" smtClean="0">
              <a:solidFill>
                <a:srgbClr val="0C2D83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6197599" y="4925743"/>
            <a:ext cx="515778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rgbClr val="0C2D83"/>
                </a:solidFill>
              </a:rPr>
              <a:t>Tilberedning</a:t>
            </a:r>
          </a:p>
          <a:p>
            <a:r>
              <a:rPr lang="nb-NO" sz="1600" dirty="0" smtClean="0">
                <a:solidFill>
                  <a:srgbClr val="0C2D83"/>
                </a:solidFill>
              </a:rPr>
              <a:t>Enkel fremstilling av legemidler til enkeltpasienter som på grunn av kort holdbarhet (inntil 24 timer) må gjøres klar umiddelbart før bruk er unntak fra kravet om tilvirkertillatelse</a:t>
            </a:r>
          </a:p>
        </p:txBody>
      </p:sp>
    </p:spTree>
    <p:extLst>
      <p:ext uri="{BB962C8B-B14F-4D97-AF65-F5344CB8AC3E}">
        <p14:creationId xmlns:p14="http://schemas.microsoft.com/office/powerpoint/2010/main" val="38382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Tilberedninger som krever tilvirkertillatelse </a:t>
            </a:r>
            <a:br>
              <a:rPr lang="nb-NO" dirty="0" smtClean="0"/>
            </a:br>
            <a:r>
              <a:rPr lang="nb-NO" sz="2400" dirty="0" smtClean="0">
                <a:solidFill>
                  <a:srgbClr val="C00000"/>
                </a:solidFill>
              </a:rPr>
              <a:t>Må tilberedes på Sykehusapotek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Radiofarmaka</a:t>
            </a:r>
          </a:p>
          <a:p>
            <a:pPr lvl="1"/>
            <a:r>
              <a:rPr lang="nb-NO" dirty="0" smtClean="0"/>
              <a:t>Radioaktive legemidler som f.eks. radioaktivt jod</a:t>
            </a:r>
            <a:endParaRPr lang="nb-NO" dirty="0"/>
          </a:p>
          <a:p>
            <a:r>
              <a:rPr lang="nb-NO" dirty="0" smtClean="0"/>
              <a:t>Cytostatika </a:t>
            </a:r>
            <a:endParaRPr lang="nb-NO" sz="2400" dirty="0"/>
          </a:p>
          <a:p>
            <a:pPr lvl="1"/>
            <a:r>
              <a:rPr lang="nb-NO" dirty="0"/>
              <a:t>G</a:t>
            </a:r>
            <a:r>
              <a:rPr lang="nb-NO" dirty="0" smtClean="0"/>
              <a:t>jelder ikke for tilberedning i </a:t>
            </a:r>
            <a:r>
              <a:rPr lang="nb-NO" u="sng" dirty="0" smtClean="0"/>
              <a:t>lukket </a:t>
            </a:r>
            <a:r>
              <a:rPr lang="nb-NO" u="sng" dirty="0" err="1" smtClean="0"/>
              <a:t>overføringssett</a:t>
            </a:r>
            <a:r>
              <a:rPr lang="nb-NO" dirty="0" smtClean="0"/>
              <a:t>, f.eks. </a:t>
            </a:r>
            <a:r>
              <a:rPr lang="nb-NO" dirty="0" err="1"/>
              <a:t>m</a:t>
            </a:r>
            <a:r>
              <a:rPr lang="nb-NO" dirty="0" err="1" smtClean="0"/>
              <a:t>itomycin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 smtClean="0"/>
              <a:t>Stamoppløsninger for videre fordeling </a:t>
            </a:r>
          </a:p>
          <a:p>
            <a:pPr lvl="1"/>
            <a:r>
              <a:rPr lang="nb-NO" dirty="0" smtClean="0"/>
              <a:t>Tørrstoff + væske i større mengder f.eks. noradrenalin</a:t>
            </a:r>
          </a:p>
          <a:p>
            <a:pPr lvl="1"/>
            <a:r>
              <a:rPr lang="nb-NO" dirty="0" smtClean="0"/>
              <a:t>Gjelder ikke for rekonstituering av hetteglass, f.eks. </a:t>
            </a:r>
            <a:r>
              <a:rPr lang="nb-NO" dirty="0" err="1"/>
              <a:t>s</a:t>
            </a:r>
            <a:r>
              <a:rPr lang="nb-NO" dirty="0" err="1" smtClean="0"/>
              <a:t>elexid</a:t>
            </a:r>
            <a:r>
              <a:rPr lang="nb-NO" dirty="0" smtClean="0"/>
              <a:t> og </a:t>
            </a:r>
            <a:r>
              <a:rPr lang="nb-NO" dirty="0" err="1" smtClean="0"/>
              <a:t>remicade</a:t>
            </a:r>
            <a:r>
              <a:rPr lang="nb-NO" dirty="0" smtClean="0"/>
              <a:t> for inntil to pasienter</a:t>
            </a:r>
          </a:p>
          <a:p>
            <a:r>
              <a:rPr lang="nb-NO" dirty="0" smtClean="0"/>
              <a:t>Fortynninger </a:t>
            </a:r>
            <a:r>
              <a:rPr lang="nb-NO" dirty="0"/>
              <a:t>eller blandinger av legemidler med behov for brukstid utover 24 timer</a:t>
            </a:r>
          </a:p>
          <a:p>
            <a:r>
              <a:rPr lang="nb-NO" dirty="0"/>
              <a:t>Parenteral </a:t>
            </a:r>
            <a:r>
              <a:rPr lang="nb-NO" dirty="0" smtClean="0"/>
              <a:t>ernæring (PN) </a:t>
            </a:r>
            <a:r>
              <a:rPr lang="nb-NO" dirty="0"/>
              <a:t>som tilberedes fra grunnen av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71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b="1" dirty="0"/>
              <a:t>Pasientsikkerhet </a:t>
            </a:r>
          </a:p>
          <a:p>
            <a:pPr marL="0" indent="0">
              <a:buNone/>
            </a:pPr>
            <a:r>
              <a:rPr lang="nb-NO" dirty="0" smtClean="0"/>
              <a:t>	Sikre </a:t>
            </a:r>
            <a:r>
              <a:rPr lang="nb-NO" dirty="0"/>
              <a:t>at legemidlers kvalitet opprettholdes ved tilberedning slik </a:t>
            </a:r>
            <a:r>
              <a:rPr lang="nb-NO" dirty="0" smtClean="0"/>
              <a:t>	at </a:t>
            </a:r>
            <a:r>
              <a:rPr lang="nb-NO" dirty="0"/>
              <a:t>de er trygge å bruke </a:t>
            </a:r>
            <a:endParaRPr lang="nb-NO" sz="3200" dirty="0" smtClean="0"/>
          </a:p>
          <a:p>
            <a:r>
              <a:rPr lang="nb-NO" sz="3200" b="1" dirty="0" smtClean="0"/>
              <a:t>Beskytte ansatte </a:t>
            </a:r>
          </a:p>
          <a:p>
            <a:pPr marL="0" indent="0">
              <a:buNone/>
            </a:pPr>
            <a:r>
              <a:rPr lang="nb-NO" dirty="0" smtClean="0"/>
              <a:t>	Sikre </a:t>
            </a:r>
            <a:r>
              <a:rPr lang="nb-NO" dirty="0"/>
              <a:t>at </a:t>
            </a:r>
            <a:r>
              <a:rPr lang="nb-NO" dirty="0" smtClean="0"/>
              <a:t>ansatte </a:t>
            </a:r>
            <a:r>
              <a:rPr lang="nb-NO" dirty="0"/>
              <a:t>og omgivelsene ikke eksponeres for virkestoff 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294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skal gjennomføre?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5032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Alle </a:t>
            </a:r>
            <a:r>
              <a:rPr lang="nb-NO" sz="2400" dirty="0" smtClean="0"/>
              <a:t>seksjoner som </a:t>
            </a:r>
            <a:r>
              <a:rPr lang="nb-NO" sz="2400" u="sng" dirty="0"/>
              <a:t>tilbereder </a:t>
            </a:r>
            <a:r>
              <a:rPr lang="nb-NO" sz="2400" u="sng" dirty="0" smtClean="0"/>
              <a:t>legemidler </a:t>
            </a:r>
            <a:r>
              <a:rPr lang="nb-NO" sz="2400" dirty="0" smtClean="0"/>
              <a:t>skal gjennomføre en risikovurdering og senere ved:  </a:t>
            </a:r>
            <a:endParaRPr lang="nb-NO" sz="2400" dirty="0"/>
          </a:p>
          <a:p>
            <a:r>
              <a:rPr lang="nb-NO" sz="2000" dirty="0" smtClean="0"/>
              <a:t>Behov for internkontroll</a:t>
            </a:r>
          </a:p>
          <a:p>
            <a:r>
              <a:rPr lang="nb-NO" sz="2000" dirty="0" smtClean="0"/>
              <a:t>Gjentatte avviksmeldinger eller alvorlige enkelthendelser som tyder på systemsvakheter</a:t>
            </a:r>
          </a:p>
          <a:p>
            <a:r>
              <a:rPr lang="nb-NO" sz="2000" dirty="0" smtClean="0"/>
              <a:t>Nye prosesser og </a:t>
            </a:r>
            <a:r>
              <a:rPr lang="nb-NO" sz="2000" dirty="0"/>
              <a:t>endring </a:t>
            </a:r>
            <a:r>
              <a:rPr lang="nb-NO" sz="2000" dirty="0" smtClean="0"/>
              <a:t>i prosesser</a:t>
            </a:r>
          </a:p>
          <a:p>
            <a:r>
              <a:rPr lang="nb-NO" sz="2000" dirty="0" smtClean="0"/>
              <a:t>Oppstart </a:t>
            </a:r>
            <a:r>
              <a:rPr lang="nb-NO" sz="2000" dirty="0"/>
              <a:t>av nye lokaler og ved endring i </a:t>
            </a:r>
            <a:r>
              <a:rPr lang="nb-NO" sz="2000" dirty="0" smtClean="0"/>
              <a:t>lokaler</a:t>
            </a:r>
            <a:endParaRPr lang="nb-NO" sz="2000" dirty="0"/>
          </a:p>
          <a:p>
            <a:r>
              <a:rPr lang="nb-NO" sz="2000" dirty="0" smtClean="0"/>
              <a:t>Endringer </a:t>
            </a:r>
            <a:r>
              <a:rPr lang="nb-NO" sz="2000" dirty="0"/>
              <a:t>i myndighetskrav </a:t>
            </a:r>
            <a:endParaRPr lang="nb-NO" sz="2000" dirty="0" smtClean="0"/>
          </a:p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2000" i="1" dirty="0" smtClean="0"/>
              <a:t> Det </a:t>
            </a:r>
            <a:r>
              <a:rPr lang="nb-NO" sz="2000" i="1" dirty="0" smtClean="0"/>
              <a:t>er hensiktsmessig </a:t>
            </a:r>
            <a:r>
              <a:rPr lang="nb-NO" sz="2000" i="1" dirty="0" smtClean="0"/>
              <a:t>for seksjoner som ikke tilbereder </a:t>
            </a:r>
            <a:r>
              <a:rPr lang="nb-NO" sz="2000" i="1" dirty="0" smtClean="0"/>
              <a:t>legemidler også </a:t>
            </a:r>
            <a:r>
              <a:rPr lang="nb-NO" sz="2000" i="1" dirty="0" smtClean="0"/>
              <a:t>å gjennomføre risikovurderingen da </a:t>
            </a:r>
            <a:r>
              <a:rPr lang="nb-NO" sz="2000" i="1" dirty="0" smtClean="0"/>
              <a:t>risikovurderingen tar </a:t>
            </a:r>
            <a:r>
              <a:rPr lang="nb-NO" sz="2000" i="1" dirty="0" smtClean="0"/>
              <a:t>for seg </a:t>
            </a:r>
            <a:r>
              <a:rPr lang="nb-NO" sz="2000" i="1" dirty="0" smtClean="0"/>
              <a:t>generelt om </a:t>
            </a:r>
            <a:r>
              <a:rPr lang="nb-NO" sz="2000" i="1" dirty="0" smtClean="0"/>
              <a:t>renhold på legemiddellager, temperaturkontroll, holdbarhetskontroll, dobbeltkontroll osv. </a:t>
            </a:r>
            <a:endParaRPr lang="nb-NO" sz="2000" i="1" dirty="0"/>
          </a:p>
          <a:p>
            <a:pPr lvl="1"/>
            <a:endParaRPr lang="nb-NO" sz="2800" dirty="0"/>
          </a:p>
          <a:p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2281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har ansvar?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98975"/>
          </a:xfrm>
        </p:spPr>
        <p:txBody>
          <a:bodyPr>
            <a:normAutofit fontScale="92500" lnSpcReduction="20000"/>
          </a:bodyPr>
          <a:lstStyle/>
          <a:p>
            <a:r>
              <a:rPr lang="nb-NO" sz="3000" b="1" dirty="0" smtClean="0"/>
              <a:t>Administrerende direktør </a:t>
            </a:r>
            <a:r>
              <a:rPr lang="nb-NO" sz="3000" dirty="0" smtClean="0"/>
              <a:t>eller </a:t>
            </a:r>
            <a:r>
              <a:rPr lang="nb-NO" sz="3000" dirty="0"/>
              <a:t>den </a:t>
            </a:r>
            <a:r>
              <a:rPr lang="nb-NO" sz="3000" dirty="0" smtClean="0"/>
              <a:t>administrerende direktør utpeker </a:t>
            </a:r>
            <a:r>
              <a:rPr lang="nb-NO" sz="3000" dirty="0"/>
              <a:t>har </a:t>
            </a:r>
            <a:r>
              <a:rPr lang="nb-NO" sz="3000" dirty="0" smtClean="0"/>
              <a:t>ansvaret for at det gjennomføres risikovurdering. Ansvaret for gjennomføring er gitt til klinikkene: </a:t>
            </a:r>
          </a:p>
          <a:p>
            <a:pPr lvl="1"/>
            <a:r>
              <a:rPr lang="nb-NO" b="1" dirty="0" smtClean="0"/>
              <a:t>Avdelingssjef</a:t>
            </a:r>
            <a:r>
              <a:rPr lang="nb-NO" dirty="0"/>
              <a:t> </a:t>
            </a:r>
            <a:r>
              <a:rPr lang="nb-NO" dirty="0" smtClean="0"/>
              <a:t>har </a:t>
            </a:r>
            <a:r>
              <a:rPr lang="nb-NO" dirty="0"/>
              <a:t>ansvar for å utpeke en veileder som sammen med seksjonsleder har ansvar for gjennomføring. Det anbefales at avdelingssjefer i klinikken vurderer om en veileder kan benyttes i flere avdelinger da god kjennskap til metode og verktøy, samt erfaring ofte fører til en rasjonell gjennomføring i et godt samarbeid med sjukehusfarmasøyt</a:t>
            </a:r>
          </a:p>
          <a:p>
            <a:pPr lvl="1"/>
            <a:r>
              <a:rPr lang="nb-NO" b="1" dirty="0" smtClean="0"/>
              <a:t>Seksjonsleder</a:t>
            </a:r>
            <a:r>
              <a:rPr lang="nb-NO" dirty="0"/>
              <a:t> </a:t>
            </a:r>
            <a:r>
              <a:rPr lang="nb-NO" dirty="0" smtClean="0"/>
              <a:t>har </a:t>
            </a:r>
            <a:r>
              <a:rPr lang="nb-NO" dirty="0"/>
              <a:t>ansvar for gjennomføring i egen seksjon, samt godkjenne  gjennomføringen. Etter gjennomført risikovurdering er det seksjonsleder som avgjør </a:t>
            </a:r>
            <a:r>
              <a:rPr lang="nb-NO" dirty="0" smtClean="0"/>
              <a:t>hvilke legemidler som </a:t>
            </a:r>
            <a:r>
              <a:rPr lang="nb-NO" dirty="0"/>
              <a:t>skal </a:t>
            </a:r>
            <a:r>
              <a:rPr lang="nb-NO" dirty="0" smtClean="0"/>
              <a:t>tilberedes i </a:t>
            </a:r>
            <a:r>
              <a:rPr lang="nb-NO" dirty="0"/>
              <a:t>seksjonen. Dersom </a:t>
            </a:r>
            <a:r>
              <a:rPr lang="nb-NO" dirty="0" smtClean="0"/>
              <a:t>risikoreduserendetiltak/endringer/avgjørelser berører økonomi </a:t>
            </a:r>
            <a:r>
              <a:rPr lang="nb-NO" dirty="0"/>
              <a:t>og ressursbruk i større grad involveresklinikkledelsen</a:t>
            </a:r>
          </a:p>
          <a:p>
            <a:pPr lvl="1"/>
            <a:r>
              <a:rPr lang="nb-NO" b="1" dirty="0" smtClean="0"/>
              <a:t>Fagavdelingen</a:t>
            </a:r>
            <a:r>
              <a:rPr lang="nb-NO" dirty="0"/>
              <a:t> </a:t>
            </a:r>
            <a:r>
              <a:rPr lang="nb-NO" dirty="0" smtClean="0"/>
              <a:t>har </a:t>
            </a:r>
            <a:r>
              <a:rPr lang="nb-NO" dirty="0"/>
              <a:t>ansvar for utvikling verktøy og kan på forespørsel bistå med opplæring og veiledning for </a:t>
            </a:r>
            <a:r>
              <a:rPr lang="nb-NO" dirty="0" smtClean="0"/>
              <a:t>gjennomføring</a:t>
            </a:r>
          </a:p>
        </p:txBody>
      </p:sp>
    </p:spTree>
    <p:extLst>
      <p:ext uri="{BB962C8B-B14F-4D97-AF65-F5344CB8AC3E}">
        <p14:creationId xmlns:p14="http://schemas.microsoft.com/office/powerpoint/2010/main" val="31341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bør delta?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3294"/>
          </a:xfrm>
        </p:spPr>
        <p:txBody>
          <a:bodyPr>
            <a:normAutofit fontScale="92500" lnSpcReduction="20000"/>
          </a:bodyPr>
          <a:lstStyle/>
          <a:p>
            <a:r>
              <a:rPr lang="nb-NO" sz="3000" dirty="0"/>
              <a:t>S</a:t>
            </a:r>
            <a:r>
              <a:rPr lang="nb-NO" sz="3000" dirty="0" smtClean="0"/>
              <a:t>eksjonsleder </a:t>
            </a:r>
          </a:p>
          <a:p>
            <a:r>
              <a:rPr lang="nb-NO" sz="3000" dirty="0" smtClean="0"/>
              <a:t>Veileder (kvalitetsrådgiver eller andre som er tildelt oppgaven)</a:t>
            </a:r>
          </a:p>
          <a:p>
            <a:r>
              <a:rPr lang="nb-NO" sz="3000" dirty="0" smtClean="0"/>
              <a:t>Fag- og/eller legemiddellageransvarlig sykepleier (ev. vernepleier)</a:t>
            </a:r>
          </a:p>
          <a:p>
            <a:r>
              <a:rPr lang="nb-NO" sz="3000" dirty="0" smtClean="0"/>
              <a:t>Sykepleier (ev. vernepleiere) som utfører legemiddelhåndtering i seksjonen. Det er anbefalt at minimum to som utfører tilberedning  i seksjonen deltar</a:t>
            </a:r>
          </a:p>
          <a:p>
            <a:r>
              <a:rPr lang="nb-NO" sz="3000" dirty="0" smtClean="0"/>
              <a:t>Sykehusfarmasøyt </a:t>
            </a:r>
          </a:p>
          <a:p>
            <a:pPr lvl="1"/>
            <a:r>
              <a:rPr lang="nb-NO" dirty="0" smtClean="0"/>
              <a:t>Fagavdelinga har </a:t>
            </a:r>
            <a:r>
              <a:rPr lang="nb-NO" dirty="0"/>
              <a:t>en avtale med Sjukehusapoteket der veileder kan sende forespørsel til oppgitt sjukehusfarmasøyt (en per sykehus) for deltagelse</a:t>
            </a:r>
            <a:endParaRPr lang="nb-NO" sz="2600" dirty="0" smtClean="0"/>
          </a:p>
          <a:p>
            <a:r>
              <a:rPr lang="nb-NO" sz="3000" dirty="0" smtClean="0"/>
              <a:t>I tillegg vurderes behovet for spesialkompetanse innen f.eks. smittevern, yrkeshygiene, renhold, teknisk eller verneombud</a:t>
            </a:r>
          </a:p>
          <a:p>
            <a:r>
              <a:rPr lang="nb-NO" sz="3000" dirty="0" smtClean="0"/>
              <a:t>Ansatte i seksjonen skal involveres i forbedringsarbeid i forbindelse med risikovurderingen</a:t>
            </a:r>
          </a:p>
          <a:p>
            <a:endParaRPr lang="nb-NO" sz="2300" dirty="0" smtClean="0"/>
          </a:p>
        </p:txBody>
      </p:sp>
    </p:spTree>
    <p:extLst>
      <p:ext uri="{BB962C8B-B14F-4D97-AF65-F5344CB8AC3E}">
        <p14:creationId xmlns:p14="http://schemas.microsoft.com/office/powerpoint/2010/main" val="154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SE MØRE OG ROMSDAL" id="{FD407EEB-8D0A-824D-AF99-8EFEEBACBBE9}" vid="{96933F0D-F111-B84D-991E-8274539D952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B8C3FBF99EE748A2D428E276D701E9" ma:contentTypeVersion="0" ma:contentTypeDescription="Opprett et nytt dokument." ma:contentTypeScope="" ma:versionID="6b8902b2782988aeb1cbc93812797daa">
  <xsd:schema xmlns:xsd="http://www.w3.org/2001/XMLSchema" xmlns:p="http://schemas.microsoft.com/office/2006/metadata/properties" targetNamespace="http://schemas.microsoft.com/office/2006/metadata/properties" ma:root="true" ma:fieldsID="ebed2e9da880fd1116f4cada8ffe3c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 ma:readOnly="tru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5A5EC27-3F6B-4473-88B6-65362F5AA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BC7ACA8-9A24-4703-879C-1E3EF0A4E1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04D3B-C3CD-45CA-B95E-84DCE412932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Oppstartsmøte risikovurdering 2018 HMR.pptx</Template>
  <TotalTime>3444</TotalTime>
  <Words>1692</Words>
  <Application>Microsoft Office PowerPoint</Application>
  <PresentationFormat>Widescreen</PresentationFormat>
  <Paragraphs>180</Paragraphs>
  <Slides>17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1_Office-tema</vt:lpstr>
      <vt:lpstr>Risikovurdering av legemiddeltilberedning EQS ID 31449</vt:lpstr>
      <vt:lpstr>Bakgrunn</vt:lpstr>
      <vt:lpstr>Faglig forsvarlig tilberedning</vt:lpstr>
      <vt:lpstr>Legemiddeltilberedning </vt:lpstr>
      <vt:lpstr>Tilberedninger som krever tilvirkertillatelse  Må tilberedes på Sykehusapotek</vt:lpstr>
      <vt:lpstr>Mål</vt:lpstr>
      <vt:lpstr>Hvem skal gjennomføre?</vt:lpstr>
      <vt:lpstr>Hvem har ansvar?</vt:lpstr>
      <vt:lpstr>Hvem bør delta?</vt:lpstr>
      <vt:lpstr>Områder som skal risikovurderes</vt:lpstr>
      <vt:lpstr>Arbeidsprosess</vt:lpstr>
      <vt:lpstr>Arbeidsprosess forts. </vt:lpstr>
      <vt:lpstr>Forberedelser </vt:lpstr>
      <vt:lpstr>Forberedelser forts. </vt:lpstr>
      <vt:lpstr>Sannsynlighet- og konsekvensskala</vt:lpstr>
      <vt:lpstr>Verktøy i Excel-ark</vt:lpstr>
      <vt:lpstr>Vi ønsker tilbakemelding om 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Risikovurdering Tilberedning av legemidler</dc:title>
  <dc:creator>Volstad, Sara Marie</dc:creator>
  <cp:lastModifiedBy>Volstad, Sara Marie</cp:lastModifiedBy>
  <cp:revision>122</cp:revision>
  <cp:lastPrinted>2018-12-03T12:02:36Z</cp:lastPrinted>
  <dcterms:created xsi:type="dcterms:W3CDTF">2018-10-30T08:27:41Z</dcterms:created>
  <dcterms:modified xsi:type="dcterms:W3CDTF">2020-10-19T09:12:25Z</dcterms:modified>
</cp:coreProperties>
</file>